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2" r:id="rId5"/>
    <p:sldId id="257" r:id="rId6"/>
    <p:sldId id="263" r:id="rId7"/>
    <p:sldId id="258" r:id="rId8"/>
    <p:sldId id="277" r:id="rId9"/>
    <p:sldId id="256" r:id="rId10"/>
    <p:sldId id="264"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A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945E4-5E30-42F4-8A51-DDCA094FB29A}" v="961" dt="2023-01-30T14:45:24.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76" d="100"/>
          <a:sy n="76" d="100"/>
        </p:scale>
        <p:origin x="12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4D6F90-961D-CE40-88B7-0B84E80E38A6}"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8AFB8-EA98-4540-AA9E-BBC22D764D7F}" type="slidenum">
              <a:rPr lang="en-GB" smtClean="0"/>
              <a:t>‹#›</a:t>
            </a:fld>
            <a:endParaRPr lang="en-GB"/>
          </a:p>
        </p:txBody>
      </p:sp>
    </p:spTree>
    <p:extLst>
      <p:ext uri="{BB962C8B-B14F-4D97-AF65-F5344CB8AC3E}">
        <p14:creationId xmlns:p14="http://schemas.microsoft.com/office/powerpoint/2010/main" val="95290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4D6F90-961D-CE40-88B7-0B84E80E38A6}"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8AFB8-EA98-4540-AA9E-BBC22D764D7F}" type="slidenum">
              <a:rPr lang="en-GB" smtClean="0"/>
              <a:t>‹#›</a:t>
            </a:fld>
            <a:endParaRPr lang="en-GB"/>
          </a:p>
        </p:txBody>
      </p:sp>
    </p:spTree>
    <p:extLst>
      <p:ext uri="{BB962C8B-B14F-4D97-AF65-F5344CB8AC3E}">
        <p14:creationId xmlns:p14="http://schemas.microsoft.com/office/powerpoint/2010/main" val="203428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4D6F90-961D-CE40-88B7-0B84E80E38A6}"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8AFB8-EA98-4540-AA9E-BBC22D764D7F}" type="slidenum">
              <a:rPr lang="en-GB" smtClean="0"/>
              <a:t>‹#›</a:t>
            </a:fld>
            <a:endParaRPr lang="en-GB"/>
          </a:p>
        </p:txBody>
      </p:sp>
    </p:spTree>
    <p:extLst>
      <p:ext uri="{BB962C8B-B14F-4D97-AF65-F5344CB8AC3E}">
        <p14:creationId xmlns:p14="http://schemas.microsoft.com/office/powerpoint/2010/main" val="406542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4D6F90-961D-CE40-88B7-0B84E80E38A6}"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8AFB8-EA98-4540-AA9E-BBC22D764D7F}" type="slidenum">
              <a:rPr lang="en-GB" smtClean="0"/>
              <a:t>‹#›</a:t>
            </a:fld>
            <a:endParaRPr lang="en-GB"/>
          </a:p>
        </p:txBody>
      </p:sp>
    </p:spTree>
    <p:extLst>
      <p:ext uri="{BB962C8B-B14F-4D97-AF65-F5344CB8AC3E}">
        <p14:creationId xmlns:p14="http://schemas.microsoft.com/office/powerpoint/2010/main" val="370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4D6F90-961D-CE40-88B7-0B84E80E38A6}"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8AFB8-EA98-4540-AA9E-BBC22D764D7F}" type="slidenum">
              <a:rPr lang="en-GB" smtClean="0"/>
              <a:t>‹#›</a:t>
            </a:fld>
            <a:endParaRPr lang="en-GB"/>
          </a:p>
        </p:txBody>
      </p:sp>
    </p:spTree>
    <p:extLst>
      <p:ext uri="{BB962C8B-B14F-4D97-AF65-F5344CB8AC3E}">
        <p14:creationId xmlns:p14="http://schemas.microsoft.com/office/powerpoint/2010/main" val="57179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4D6F90-961D-CE40-88B7-0B84E80E38A6}" type="datetimeFigureOut">
              <a:rPr lang="en-GB" smtClean="0"/>
              <a:t>13/02/2023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18AFB8-EA98-4540-AA9E-BBC22D764D7F}" type="slidenum">
              <a:rPr lang="en-GB" smtClean="0"/>
              <a:t>‹#›</a:t>
            </a:fld>
            <a:endParaRPr lang="en-GB"/>
          </a:p>
        </p:txBody>
      </p:sp>
    </p:spTree>
    <p:extLst>
      <p:ext uri="{BB962C8B-B14F-4D97-AF65-F5344CB8AC3E}">
        <p14:creationId xmlns:p14="http://schemas.microsoft.com/office/powerpoint/2010/main" val="344343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4D6F90-961D-CE40-88B7-0B84E80E38A6}" type="datetimeFigureOut">
              <a:rPr lang="en-GB" smtClean="0"/>
              <a:t>13/02/2023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18AFB8-EA98-4540-AA9E-BBC22D764D7F}" type="slidenum">
              <a:rPr lang="en-GB" smtClean="0"/>
              <a:t>‹#›</a:t>
            </a:fld>
            <a:endParaRPr lang="en-GB"/>
          </a:p>
        </p:txBody>
      </p:sp>
    </p:spTree>
    <p:extLst>
      <p:ext uri="{BB962C8B-B14F-4D97-AF65-F5344CB8AC3E}">
        <p14:creationId xmlns:p14="http://schemas.microsoft.com/office/powerpoint/2010/main" val="182773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4D6F90-961D-CE40-88B7-0B84E80E38A6}" type="datetimeFigureOut">
              <a:rPr lang="en-GB" smtClean="0"/>
              <a:t>13/02/2023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18AFB8-EA98-4540-AA9E-BBC22D764D7F}" type="slidenum">
              <a:rPr lang="en-GB" smtClean="0"/>
              <a:t>‹#›</a:t>
            </a:fld>
            <a:endParaRPr lang="en-GB"/>
          </a:p>
        </p:txBody>
      </p:sp>
    </p:spTree>
    <p:extLst>
      <p:ext uri="{BB962C8B-B14F-4D97-AF65-F5344CB8AC3E}">
        <p14:creationId xmlns:p14="http://schemas.microsoft.com/office/powerpoint/2010/main" val="28356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D6F90-961D-CE40-88B7-0B84E80E38A6}" type="datetimeFigureOut">
              <a:rPr lang="en-GB" smtClean="0"/>
              <a:t>13/02/2023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18AFB8-EA98-4540-AA9E-BBC22D764D7F}" type="slidenum">
              <a:rPr lang="en-GB" smtClean="0"/>
              <a:t>‹#›</a:t>
            </a:fld>
            <a:endParaRPr lang="en-GB"/>
          </a:p>
        </p:txBody>
      </p:sp>
    </p:spTree>
    <p:extLst>
      <p:ext uri="{BB962C8B-B14F-4D97-AF65-F5344CB8AC3E}">
        <p14:creationId xmlns:p14="http://schemas.microsoft.com/office/powerpoint/2010/main" val="316024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4D6F90-961D-CE40-88B7-0B84E80E38A6}" type="datetimeFigureOut">
              <a:rPr lang="en-GB" smtClean="0"/>
              <a:t>13/02/2023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18AFB8-EA98-4540-AA9E-BBC22D764D7F}" type="slidenum">
              <a:rPr lang="en-GB" smtClean="0"/>
              <a:t>‹#›</a:t>
            </a:fld>
            <a:endParaRPr lang="en-GB"/>
          </a:p>
        </p:txBody>
      </p:sp>
    </p:spTree>
    <p:extLst>
      <p:ext uri="{BB962C8B-B14F-4D97-AF65-F5344CB8AC3E}">
        <p14:creationId xmlns:p14="http://schemas.microsoft.com/office/powerpoint/2010/main" val="248390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4D6F90-961D-CE40-88B7-0B84E80E38A6}" type="datetimeFigureOut">
              <a:rPr lang="en-GB" smtClean="0"/>
              <a:t>13/02/2023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18AFB8-EA98-4540-AA9E-BBC22D764D7F}" type="slidenum">
              <a:rPr lang="en-GB" smtClean="0"/>
              <a:t>‹#›</a:t>
            </a:fld>
            <a:endParaRPr lang="en-GB"/>
          </a:p>
        </p:txBody>
      </p:sp>
    </p:spTree>
    <p:extLst>
      <p:ext uri="{BB962C8B-B14F-4D97-AF65-F5344CB8AC3E}">
        <p14:creationId xmlns:p14="http://schemas.microsoft.com/office/powerpoint/2010/main" val="281636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D6F90-961D-CE40-88B7-0B84E80E38A6}" type="datetimeFigureOut">
              <a:rPr lang="en-GB" smtClean="0"/>
              <a:t>13/02/2023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8AFB8-EA98-4540-AA9E-BBC22D764D7F}" type="slidenum">
              <a:rPr lang="en-GB" smtClean="0"/>
              <a:t>‹#›</a:t>
            </a:fld>
            <a:endParaRPr lang="en-GB"/>
          </a:p>
        </p:txBody>
      </p:sp>
    </p:spTree>
    <p:extLst>
      <p:ext uri="{BB962C8B-B14F-4D97-AF65-F5344CB8AC3E}">
        <p14:creationId xmlns:p14="http://schemas.microsoft.com/office/powerpoint/2010/main" val="389138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image" Target="../media/image29.png"/><Relationship Id="rId21" Type="http://schemas.openxmlformats.org/officeDocument/2006/relationships/image" Target="../media/image46.jpeg"/><Relationship Id="rId7" Type="http://schemas.openxmlformats.org/officeDocument/2006/relationships/image" Target="../media/image33.jpeg"/><Relationship Id="rId12" Type="http://schemas.openxmlformats.org/officeDocument/2006/relationships/image" Target="../media/image37.png"/><Relationship Id="rId17" Type="http://schemas.openxmlformats.org/officeDocument/2006/relationships/image" Target="../media/image42.jpeg"/><Relationship Id="rId2" Type="http://schemas.openxmlformats.org/officeDocument/2006/relationships/image" Target="../media/image28.jpe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hyperlink" Target="https://www.tes.com/lessons/Jdbkdty5KWgERQ/levees" TargetMode="External"/><Relationship Id="rId24" Type="http://schemas.openxmlformats.org/officeDocument/2006/relationships/image" Target="../media/image49.png"/><Relationship Id="rId5" Type="http://schemas.openxmlformats.org/officeDocument/2006/relationships/image" Target="../media/image31.jpeg"/><Relationship Id="rId15" Type="http://schemas.openxmlformats.org/officeDocument/2006/relationships/image" Target="../media/image40.gif"/><Relationship Id="rId23" Type="http://schemas.openxmlformats.org/officeDocument/2006/relationships/image" Target="../media/image48.png"/><Relationship Id="rId10" Type="http://schemas.openxmlformats.org/officeDocument/2006/relationships/image" Target="../media/image36.tiff"/><Relationship Id="rId19" Type="http://schemas.openxmlformats.org/officeDocument/2006/relationships/image" Target="../media/image44.jpeg"/><Relationship Id="rId4" Type="http://schemas.openxmlformats.org/officeDocument/2006/relationships/image" Target="../media/image30.png"/><Relationship Id="rId9" Type="http://schemas.openxmlformats.org/officeDocument/2006/relationships/image" Target="../media/image35.jpeg"/><Relationship Id="rId14" Type="http://schemas.openxmlformats.org/officeDocument/2006/relationships/image" Target="../media/image39.jpeg"/><Relationship Id="rId22"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2" Type="http://schemas.openxmlformats.org/officeDocument/2006/relationships/hyperlink" Target="https://www.aqa.org.uk/subjects/geography/gcse/geography-8035/assessment-resources?f.Resource+type%7C6=Question+pape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D86A-C1B1-4182-8BB5-33A505A76C04}"/>
              </a:ext>
            </a:extLst>
          </p:cNvPr>
          <p:cNvSpPr>
            <a:spLocks noGrp="1"/>
          </p:cNvSpPr>
          <p:nvPr>
            <p:ph type="ctrTitle"/>
          </p:nvPr>
        </p:nvSpPr>
        <p:spPr>
          <a:xfrm>
            <a:off x="742950" y="1734759"/>
            <a:ext cx="8420100" cy="2387600"/>
          </a:xfrm>
        </p:spPr>
        <p:txBody>
          <a:bodyPr/>
          <a:lstStyle/>
          <a:p>
            <a:r>
              <a:rPr lang="en-GB" dirty="0">
                <a:latin typeface="Modern Love"/>
                <a:cs typeface="Calibri Light"/>
              </a:rPr>
              <a:t>AQA GCSE Geography </a:t>
            </a:r>
            <a:br>
              <a:rPr lang="en-GB" dirty="0">
                <a:latin typeface="Modern Love"/>
                <a:cs typeface="Calibri Light"/>
              </a:rPr>
            </a:br>
            <a:endParaRPr lang="en-GB" dirty="0">
              <a:latin typeface="Modern Love"/>
            </a:endParaRPr>
          </a:p>
        </p:txBody>
      </p:sp>
      <p:sp>
        <p:nvSpPr>
          <p:cNvPr id="3" name="Subtitle 2">
            <a:extLst>
              <a:ext uri="{FF2B5EF4-FFF2-40B4-BE49-F238E27FC236}">
                <a16:creationId xmlns:a16="http://schemas.microsoft.com/office/drawing/2014/main" id="{D61CA3D4-389B-4066-872C-5356ADE402E7}"/>
              </a:ext>
            </a:extLst>
          </p:cNvPr>
          <p:cNvSpPr>
            <a:spLocks noGrp="1"/>
          </p:cNvSpPr>
          <p:nvPr>
            <p:ph type="subTitle" idx="1"/>
          </p:nvPr>
        </p:nvSpPr>
        <p:spPr>
          <a:xfrm>
            <a:off x="1307902" y="3861484"/>
            <a:ext cx="7429500" cy="2041822"/>
          </a:xfrm>
        </p:spPr>
        <p:txBody>
          <a:bodyPr>
            <a:normAutofit fontScale="77500" lnSpcReduction="20000"/>
          </a:bodyPr>
          <a:lstStyle/>
          <a:p>
            <a:pPr algn="l"/>
            <a:r>
              <a:rPr lang="en-GB" dirty="0">
                <a:latin typeface="Modern Love Caps" panose="04070805081001020A01" pitchFamily="82" charset="0"/>
              </a:rPr>
              <a:t>This booklet contains a summary of content on each paper along with links to key revision resources. </a:t>
            </a:r>
          </a:p>
          <a:p>
            <a:pPr algn="l"/>
            <a:endParaRPr lang="en-GB" dirty="0">
              <a:latin typeface="Modern Love Caps" panose="04070805081001020A01" pitchFamily="82" charset="0"/>
            </a:endParaRPr>
          </a:p>
          <a:p>
            <a:pPr algn="l"/>
            <a:r>
              <a:rPr lang="en-GB" dirty="0">
                <a:latin typeface="Modern Love Caps" panose="04070805081001020A01" pitchFamily="82" charset="0"/>
              </a:rPr>
              <a:t>Use this information to Guide yourself </a:t>
            </a:r>
          </a:p>
          <a:p>
            <a:pPr algn="l"/>
            <a:endParaRPr lang="en-GB" dirty="0">
              <a:latin typeface="Modern Love Caps" panose="04070805081001020A01" pitchFamily="82" charset="0"/>
            </a:endParaRPr>
          </a:p>
          <a:p>
            <a:pPr algn="l"/>
            <a:r>
              <a:rPr lang="en-GB" dirty="0">
                <a:latin typeface="Modern Love Caps" panose="04070805081001020A01" pitchFamily="82" charset="0"/>
              </a:rPr>
              <a:t>Use your topic checklists to check you have covered everything in your revision.</a:t>
            </a:r>
          </a:p>
        </p:txBody>
      </p:sp>
      <p:pic>
        <p:nvPicPr>
          <p:cNvPr id="1026" name="Picture 2" descr="See the source image">
            <a:extLst>
              <a:ext uri="{FF2B5EF4-FFF2-40B4-BE49-F238E27FC236}">
                <a16:creationId xmlns:a16="http://schemas.microsoft.com/office/drawing/2014/main" id="{7456D578-F648-4CC8-979B-B653E7D4CB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1536" y="224339"/>
            <a:ext cx="1640681" cy="574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BDCDD08D-45A6-42A9-8122-25C818D1A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96" y="209212"/>
            <a:ext cx="882107" cy="102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28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4D6FB28-A4CD-44D6-6488-14C941C2842D}"/>
              </a:ext>
            </a:extLst>
          </p:cNvPr>
          <p:cNvGraphicFramePr>
            <a:graphicFrameLocks noGrp="1"/>
          </p:cNvGraphicFramePr>
          <p:nvPr>
            <p:extLst>
              <p:ext uri="{D42A27DB-BD31-4B8C-83A1-F6EECF244321}">
                <p14:modId xmlns:p14="http://schemas.microsoft.com/office/powerpoint/2010/main" val="820785015"/>
              </p:ext>
            </p:extLst>
          </p:nvPr>
        </p:nvGraphicFramePr>
        <p:xfrm>
          <a:off x="302004" y="114300"/>
          <a:ext cx="8992998" cy="6507480"/>
        </p:xfrm>
        <a:graphic>
          <a:graphicData uri="http://schemas.openxmlformats.org/drawingml/2006/table">
            <a:tbl>
              <a:tblPr firstRow="1" bandRow="1">
                <a:tableStyleId>{93296810-A885-4BE3-A3E7-6D5BEEA58F35}</a:tableStyleId>
              </a:tblPr>
              <a:tblGrid>
                <a:gridCol w="1327253">
                  <a:extLst>
                    <a:ext uri="{9D8B030D-6E8A-4147-A177-3AD203B41FA5}">
                      <a16:colId xmlns:a16="http://schemas.microsoft.com/office/drawing/2014/main" val="2735226653"/>
                    </a:ext>
                  </a:extLst>
                </a:gridCol>
                <a:gridCol w="7665745">
                  <a:extLst>
                    <a:ext uri="{9D8B030D-6E8A-4147-A177-3AD203B41FA5}">
                      <a16:colId xmlns:a16="http://schemas.microsoft.com/office/drawing/2014/main" val="1663544895"/>
                    </a:ext>
                  </a:extLst>
                </a:gridCol>
              </a:tblGrid>
              <a:tr h="280192">
                <a:tc>
                  <a:txBody>
                    <a:bodyPr/>
                    <a:lstStyle/>
                    <a:p>
                      <a:pPr algn="ctr"/>
                      <a:r>
                        <a:rPr lang="en-US" sz="1400" dirty="0">
                          <a:latin typeface="Abadi Extra Light" panose="020B0204020104020204" pitchFamily="34" charset="0"/>
                        </a:rPr>
                        <a:t>E</a:t>
                      </a:r>
                      <a:r>
                        <a:rPr lang="en-GB" sz="1400" dirty="0" err="1">
                          <a:latin typeface="Abadi Extra Light" panose="020B0204020104020204" pitchFamily="34" charset="0"/>
                        </a:rPr>
                        <a:t>xam</a:t>
                      </a:r>
                      <a:r>
                        <a:rPr lang="en-GB" sz="1400" dirty="0">
                          <a:latin typeface="Abadi Extra Light" panose="020B0204020104020204" pitchFamily="34" charset="0"/>
                        </a:rPr>
                        <a:t> details </a:t>
                      </a:r>
                    </a:p>
                  </a:txBody>
                  <a:tcPr>
                    <a:lnB w="12700" cap="flat" cmpd="sng" algn="ctr">
                      <a:solidFill>
                        <a:schemeClr val="tx1"/>
                      </a:solidFill>
                      <a:prstDash val="solid"/>
                      <a:round/>
                      <a:headEnd type="none" w="med" len="med"/>
                      <a:tailEnd type="none" w="med" len="med"/>
                    </a:lnB>
                    <a:solidFill>
                      <a:schemeClr val="tx1"/>
                    </a:solidFill>
                  </a:tcPr>
                </a:tc>
                <a:tc>
                  <a:txBody>
                    <a:bodyPr/>
                    <a:lstStyle/>
                    <a:p>
                      <a:r>
                        <a:rPr lang="en-US" sz="1400" dirty="0">
                          <a:latin typeface="Abadi Extra Light" panose="020B0204020104020204" pitchFamily="34" charset="0"/>
                        </a:rPr>
                        <a:t>C</a:t>
                      </a:r>
                      <a:r>
                        <a:rPr lang="en-GB" sz="1400" dirty="0" err="1">
                          <a:latin typeface="Abadi Extra Light" panose="020B0204020104020204" pitchFamily="34" charset="0"/>
                        </a:rPr>
                        <a:t>ontent</a:t>
                      </a:r>
                      <a:r>
                        <a:rPr lang="en-GB" sz="1400" dirty="0">
                          <a:latin typeface="Abadi Extra Light" panose="020B0204020104020204" pitchFamily="34" charset="0"/>
                        </a:rPr>
                        <a:t> of paper </a:t>
                      </a:r>
                    </a:p>
                  </a:txBody>
                  <a:tcP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584002859"/>
                  </a:ext>
                </a:extLst>
              </a:tr>
              <a:tr h="827272">
                <a:tc>
                  <a:txBody>
                    <a:bodyPr/>
                    <a:lstStyle/>
                    <a:p>
                      <a:pPr algn="ctr"/>
                      <a:r>
                        <a:rPr lang="en-GB" sz="1400" b="1" dirty="0">
                          <a:latin typeface="Abadi Extra Light" panose="020B0204020104020204" pitchFamily="34" charset="0"/>
                        </a:rPr>
                        <a:t>Paper 1</a:t>
                      </a:r>
                    </a:p>
                    <a:p>
                      <a:pPr algn="ctr"/>
                      <a:r>
                        <a:rPr lang="en-GB" sz="1400" b="1" dirty="0">
                          <a:latin typeface="Abadi Extra Light" panose="020B0204020104020204" pitchFamily="34" charset="0"/>
                        </a:rPr>
                        <a:t>Living with the physical environment </a:t>
                      </a:r>
                    </a:p>
                    <a:p>
                      <a:pPr algn="ctr"/>
                      <a:r>
                        <a:rPr lang="en-GB" sz="1400" b="1" dirty="0">
                          <a:latin typeface="Abadi Extra Light" panose="020B0204020104020204" pitchFamily="34" charset="0"/>
                        </a:rPr>
                        <a:t>22</a:t>
                      </a:r>
                      <a:r>
                        <a:rPr lang="en-GB" sz="1400" b="1" baseline="30000" dirty="0">
                          <a:latin typeface="Abadi Extra Light" panose="020B0204020104020204" pitchFamily="34" charset="0"/>
                        </a:rPr>
                        <a:t>nd</a:t>
                      </a:r>
                      <a:r>
                        <a:rPr lang="en-GB" sz="1400" b="1" dirty="0">
                          <a:latin typeface="Abadi Extra Light" panose="020B0204020104020204" pitchFamily="34" charset="0"/>
                        </a:rPr>
                        <a:t> May (pm)</a:t>
                      </a:r>
                    </a:p>
                    <a:p>
                      <a:pPr algn="ctr"/>
                      <a:r>
                        <a:rPr lang="en-GB" sz="1400" b="1" dirty="0">
                          <a:latin typeface="Abadi Extra Light" panose="020B0204020104020204" pitchFamily="34" charset="0"/>
                        </a:rPr>
                        <a:t>1hr 30 mins</a:t>
                      </a:r>
                    </a:p>
                    <a:p>
                      <a:pPr algn="ctr"/>
                      <a:endParaRPr lang="en-GB" sz="1400" b="1" dirty="0">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u="sng" dirty="0">
                          <a:latin typeface="Abadi Extra Light" panose="020B0204020104020204" pitchFamily="34" charset="0"/>
                        </a:rPr>
                        <a:t>Section A – Hazards</a:t>
                      </a:r>
                    </a:p>
                    <a:p>
                      <a:r>
                        <a:rPr lang="en-US" sz="1100" dirty="0">
                          <a:latin typeface="Abadi Extra Light" panose="020B0204020104020204" pitchFamily="34" charset="0"/>
                        </a:rPr>
                        <a:t>Tectonic Hazards (case studies Nepal and Japan) </a:t>
                      </a:r>
                    </a:p>
                    <a:p>
                      <a:r>
                        <a:rPr lang="en-US" sz="1100" dirty="0">
                          <a:latin typeface="Abadi Extra Light" panose="020B0204020104020204" pitchFamily="34" charset="0"/>
                        </a:rPr>
                        <a:t>Weather hazards (case studies Beast from the East and typhoon Haiyan)</a:t>
                      </a:r>
                    </a:p>
                    <a:p>
                      <a:r>
                        <a:rPr lang="en-US" sz="1100" dirty="0">
                          <a:latin typeface="Abadi Extra Light" panose="020B02040201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latin typeface="Abadi Extra Light" panose="020B0204020104020204" pitchFamily="34" charset="0"/>
                        </a:rPr>
                        <a:t>Section B – The living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badi Extra Light" panose="020B0204020104020204" pitchFamily="34" charset="0"/>
                        </a:rPr>
                        <a:t>Ecosystems (pond is small scale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badi Extra Light" panose="020B0204020104020204" pitchFamily="34" charset="0"/>
                        </a:rPr>
                        <a:t>Tropical Rainforests (Malaysia)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badi Extra Light" panose="020B0204020104020204" pitchFamily="34" charset="0"/>
                        </a:rPr>
                        <a:t>Hot deserts (Thar desert)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highlight>
                            <a:srgbClr val="FFFF00"/>
                          </a:highlight>
                          <a:latin typeface="Abadi Extra Light" panose="020B0204020104020204" pitchFamily="34" charset="0"/>
                        </a:rPr>
                        <a:t>NOT</a:t>
                      </a:r>
                      <a:r>
                        <a:rPr lang="en-US" sz="1100" dirty="0">
                          <a:latin typeface="Abadi Extra Light" panose="020B0204020104020204" pitchFamily="34" charset="0"/>
                        </a:rPr>
                        <a:t> cold environments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badi Extra Light" panose="020B0204020104020204" pitchFamily="34" charset="0"/>
                      </a:endParaRPr>
                    </a:p>
                    <a:p>
                      <a:r>
                        <a:rPr lang="en-US" sz="1100" b="1" u="sng" dirty="0">
                          <a:latin typeface="Abadi Extra Light" panose="020B0204020104020204" pitchFamily="34" charset="0"/>
                        </a:rPr>
                        <a:t>Section C – UK Landscapes </a:t>
                      </a:r>
                    </a:p>
                    <a:p>
                      <a:r>
                        <a:rPr lang="en-US" sz="1100" dirty="0">
                          <a:latin typeface="Abadi Extra Light" panose="020B0204020104020204" pitchFamily="34" charset="0"/>
                        </a:rPr>
                        <a:t>Rivers (River Tees, </a:t>
                      </a:r>
                      <a:r>
                        <a:rPr lang="en-US" sz="1100" dirty="0" err="1">
                          <a:latin typeface="Abadi Extra Light" panose="020B0204020104020204" pitchFamily="34" charset="0"/>
                        </a:rPr>
                        <a:t>Wansbeck</a:t>
                      </a:r>
                      <a:r>
                        <a:rPr lang="en-US" sz="1100" dirty="0">
                          <a:latin typeface="Abadi Extra Light" panose="020B0204020104020204" pitchFamily="34" charset="0"/>
                        </a:rPr>
                        <a:t> (</a:t>
                      </a:r>
                      <a:r>
                        <a:rPr lang="en-US" sz="1100" dirty="0" err="1">
                          <a:latin typeface="Abadi Extra Light" panose="020B0204020104020204" pitchFamily="34" charset="0"/>
                        </a:rPr>
                        <a:t>Morpeth</a:t>
                      </a:r>
                      <a:r>
                        <a:rPr lang="en-US" sz="1100" dirty="0">
                          <a:latin typeface="Abadi Extra Light" panose="020B0204020104020204" pitchFamily="34" charset="0"/>
                        </a:rPr>
                        <a:t>) flooding </a:t>
                      </a:r>
                    </a:p>
                    <a:p>
                      <a:r>
                        <a:rPr lang="en-US" sz="1100" dirty="0">
                          <a:latin typeface="Abadi Extra Light" panose="020B0204020104020204" pitchFamily="34" charset="0"/>
                        </a:rPr>
                        <a:t>Coasts (Northumberland coast – Blyth, Seaton Sluice) </a:t>
                      </a:r>
                    </a:p>
                    <a:p>
                      <a:r>
                        <a:rPr lang="en-US" sz="1100" b="1" dirty="0">
                          <a:highlight>
                            <a:srgbClr val="FFFF00"/>
                          </a:highlight>
                          <a:latin typeface="Abadi Extra Light" panose="020B0204020104020204" pitchFamily="34" charset="0"/>
                        </a:rPr>
                        <a:t>NOT</a:t>
                      </a:r>
                      <a:r>
                        <a:rPr lang="en-US" sz="1100" dirty="0">
                          <a:latin typeface="Abadi Extra Light" panose="020B0204020104020204" pitchFamily="34" charset="0"/>
                        </a:rPr>
                        <a:t> glaciation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9572927"/>
                  </a:ext>
                </a:extLst>
              </a:tr>
              <a:tr h="843986">
                <a:tc>
                  <a:txBody>
                    <a:bodyPr/>
                    <a:lstStyle/>
                    <a:p>
                      <a:pPr algn="ctr"/>
                      <a:r>
                        <a:rPr lang="en-GB" sz="1400" b="1" dirty="0">
                          <a:latin typeface="Abadi Extra Light" panose="020B0204020104020204" pitchFamily="34" charset="0"/>
                        </a:rPr>
                        <a:t>Paper 2 </a:t>
                      </a:r>
                    </a:p>
                    <a:p>
                      <a:pPr algn="ctr"/>
                      <a:r>
                        <a:rPr lang="en-GB" sz="1400" b="1" dirty="0">
                          <a:latin typeface="Abadi Extra Light" panose="020B0204020104020204" pitchFamily="34" charset="0"/>
                        </a:rPr>
                        <a:t>Challenges in the human environment </a:t>
                      </a:r>
                    </a:p>
                    <a:p>
                      <a:pPr algn="ctr"/>
                      <a:r>
                        <a:rPr lang="en-GB" sz="1400" b="1" dirty="0">
                          <a:latin typeface="Abadi Extra Light" panose="020B0204020104020204" pitchFamily="34" charset="0"/>
                        </a:rPr>
                        <a:t>9th June (am)</a:t>
                      </a:r>
                    </a:p>
                    <a:p>
                      <a:pPr algn="ctr"/>
                      <a:r>
                        <a:rPr lang="en-GB" sz="1400" b="1" dirty="0">
                          <a:latin typeface="Abadi Extra Light" panose="020B0204020104020204" pitchFamily="34" charset="0"/>
                        </a:rPr>
                        <a:t>1hr 30mins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None/>
                      </a:pPr>
                      <a:r>
                        <a:rPr lang="en-GB" sz="1100" b="1" u="sng" dirty="0">
                          <a:latin typeface="Abadi Extra Light" panose="020B0204020104020204" pitchFamily="34" charset="0"/>
                        </a:rPr>
                        <a:t>Section A – Urban issues and challenges</a:t>
                      </a:r>
                    </a:p>
                    <a:p>
                      <a:pPr marL="0" indent="0">
                        <a:buNone/>
                      </a:pPr>
                      <a:r>
                        <a:rPr lang="en-GB" sz="1100" b="0" u="none" dirty="0">
                          <a:latin typeface="Abadi Extra Light" panose="020B0204020104020204" pitchFamily="34" charset="0"/>
                        </a:rPr>
                        <a:t>The Urban world (Lagos case study) </a:t>
                      </a:r>
                    </a:p>
                    <a:p>
                      <a:pPr marL="0" indent="0">
                        <a:buNone/>
                      </a:pPr>
                      <a:r>
                        <a:rPr lang="en-GB" sz="1100" b="0" u="none" dirty="0">
                          <a:latin typeface="Abadi Extra Light" panose="020B0204020104020204" pitchFamily="34" charset="0"/>
                        </a:rPr>
                        <a:t>Urban Change in the UK (Newcastle case study) </a:t>
                      </a:r>
                    </a:p>
                    <a:p>
                      <a:pPr marL="0" indent="0">
                        <a:buNone/>
                      </a:pPr>
                      <a:r>
                        <a:rPr lang="en-GB" sz="1100" b="0" u="none" dirty="0">
                          <a:latin typeface="Abadi Extra Light" panose="020B0204020104020204" pitchFamily="34" charset="0"/>
                        </a:rPr>
                        <a:t>Sustainable Urban Development </a:t>
                      </a:r>
                    </a:p>
                    <a:p>
                      <a:pPr marL="0" indent="0">
                        <a:buNone/>
                      </a:pPr>
                      <a:endParaRPr lang="en-GB" sz="1100" b="1" u="sng" dirty="0">
                        <a:latin typeface="Abadi Extra Light" panose="020B0204020104020204" pitchFamily="34" charset="0"/>
                      </a:endParaRPr>
                    </a:p>
                    <a:p>
                      <a:pPr marL="0" indent="0">
                        <a:buNone/>
                      </a:pPr>
                      <a:r>
                        <a:rPr lang="en-GB" sz="1100" b="1" u="sng" dirty="0">
                          <a:latin typeface="Abadi Extra Light" panose="020B0204020104020204" pitchFamily="34" charset="0"/>
                        </a:rPr>
                        <a:t>Section B – The Changing Economic World</a:t>
                      </a:r>
                    </a:p>
                    <a:p>
                      <a:pPr marL="0" indent="0">
                        <a:buNone/>
                      </a:pPr>
                      <a:r>
                        <a:rPr lang="en-GB" sz="1100" b="0" u="none" dirty="0">
                          <a:latin typeface="Abadi Extra Light" panose="020B0204020104020204" pitchFamily="34" charset="0"/>
                        </a:rPr>
                        <a:t>The development gap (causes, effects and solutions - Jamacia case study in this) </a:t>
                      </a:r>
                    </a:p>
                    <a:p>
                      <a:pPr marL="0" indent="0">
                        <a:buNone/>
                      </a:pPr>
                      <a:r>
                        <a:rPr lang="en-GB" sz="1100" b="0" u="none" dirty="0">
                          <a:latin typeface="Abadi Extra Light" panose="020B0204020104020204" pitchFamily="34" charset="0"/>
                        </a:rPr>
                        <a:t>Nigeria – a NEE (Nigeria case study) </a:t>
                      </a:r>
                    </a:p>
                    <a:p>
                      <a:pPr marL="0" indent="0">
                        <a:buNone/>
                      </a:pPr>
                      <a:r>
                        <a:rPr lang="en-GB" sz="1100" b="0" u="none" dirty="0">
                          <a:latin typeface="Abadi Extra Light" panose="020B0204020104020204" pitchFamily="34" charset="0"/>
                        </a:rPr>
                        <a:t>The Changing UK economy </a:t>
                      </a:r>
                    </a:p>
                    <a:p>
                      <a:pPr marL="0" indent="0">
                        <a:buNone/>
                      </a:pPr>
                      <a:endParaRPr lang="en-GB" sz="1100" b="0" u="none" dirty="0">
                        <a:latin typeface="Abadi Extra Light" panose="020B0204020104020204" pitchFamily="34" charset="0"/>
                      </a:endParaRPr>
                    </a:p>
                    <a:p>
                      <a:pPr marL="0" indent="0">
                        <a:buNone/>
                      </a:pPr>
                      <a:r>
                        <a:rPr lang="en-GB" sz="1100" b="1" u="sng" dirty="0">
                          <a:latin typeface="Abadi Extra Light" panose="020B0204020104020204" pitchFamily="34" charset="0"/>
                        </a:rPr>
                        <a:t>Section C – The challenge of resource management </a:t>
                      </a:r>
                    </a:p>
                    <a:p>
                      <a:pPr marL="0" indent="0">
                        <a:buNone/>
                      </a:pPr>
                      <a:r>
                        <a:rPr lang="en-GB" sz="1100" b="0" u="none" dirty="0">
                          <a:latin typeface="Abadi Extra Light" panose="020B0204020104020204" pitchFamily="34" charset="0"/>
                        </a:rPr>
                        <a:t>Resource management  (global distribution, then provision of food, water and energy in UK) </a:t>
                      </a:r>
                    </a:p>
                    <a:p>
                      <a:pPr marL="0" indent="0">
                        <a:buNone/>
                      </a:pPr>
                      <a:r>
                        <a:rPr lang="en-GB" sz="1100" b="0" u="none" dirty="0">
                          <a:latin typeface="Abadi Extra Light" panose="020B0204020104020204" pitchFamily="34" charset="0"/>
                        </a:rPr>
                        <a:t>Energy Management – global scale (Including </a:t>
                      </a:r>
                      <a:r>
                        <a:rPr lang="en-GB" sz="1100" b="0" u="none" dirty="0" err="1">
                          <a:latin typeface="Abadi Extra Light" panose="020B0204020104020204" pitchFamily="34" charset="0"/>
                        </a:rPr>
                        <a:t>Chambamontera</a:t>
                      </a:r>
                      <a:r>
                        <a:rPr lang="en-GB" sz="1100" b="0" u="none" dirty="0">
                          <a:latin typeface="Abadi Extra Light" panose="020B0204020104020204" pitchFamily="34" charset="0"/>
                        </a:rPr>
                        <a:t> micro-hydro case study) </a:t>
                      </a:r>
                    </a:p>
                    <a:p>
                      <a:pPr marL="0" indent="0">
                        <a:buNone/>
                      </a:pPr>
                      <a:r>
                        <a:rPr lang="en-GB" sz="1100" b="1" u="none" dirty="0">
                          <a:highlight>
                            <a:srgbClr val="FFFF00"/>
                          </a:highlight>
                          <a:latin typeface="Abadi Extra Light" panose="020B0204020104020204" pitchFamily="34" charset="0"/>
                        </a:rPr>
                        <a:t>NOT</a:t>
                      </a:r>
                      <a:r>
                        <a:rPr lang="en-GB" sz="1100" b="1" u="sng" dirty="0">
                          <a:latin typeface="Abadi Extra Light" panose="020B0204020104020204" pitchFamily="34" charset="0"/>
                        </a:rPr>
                        <a:t> </a:t>
                      </a:r>
                      <a:r>
                        <a:rPr lang="en-GB" sz="1100" b="0" u="none" dirty="0">
                          <a:latin typeface="Abadi Extra Light" panose="020B0204020104020204" pitchFamily="34" charset="0"/>
                        </a:rPr>
                        <a:t>Food management </a:t>
                      </a:r>
                    </a:p>
                    <a:p>
                      <a:pPr marL="0" indent="0">
                        <a:buNone/>
                      </a:pPr>
                      <a:r>
                        <a:rPr lang="en-GB" sz="1100" b="1" u="none" dirty="0">
                          <a:highlight>
                            <a:srgbClr val="FFFF00"/>
                          </a:highlight>
                          <a:latin typeface="Abadi Extra Light" panose="020B0204020104020204" pitchFamily="34" charset="0"/>
                        </a:rPr>
                        <a:t>NOT</a:t>
                      </a:r>
                      <a:r>
                        <a:rPr lang="en-GB" sz="1100" b="0" u="none" dirty="0">
                          <a:latin typeface="Abadi Extra Light" panose="020B0204020104020204" pitchFamily="34" charset="0"/>
                        </a:rPr>
                        <a:t> water management </a:t>
                      </a:r>
                      <a:endParaRPr lang="en-GB" sz="1100" b="1" u="sng" dirty="0">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783987"/>
                  </a:ext>
                </a:extLst>
              </a:tr>
              <a:tr h="843986">
                <a:tc>
                  <a:txBody>
                    <a:bodyPr/>
                    <a:lstStyle/>
                    <a:p>
                      <a:pPr algn="ctr"/>
                      <a:r>
                        <a:rPr lang="en-GB" sz="1400" b="1" dirty="0">
                          <a:latin typeface="Abadi Extra Light" panose="020B0204020104020204" pitchFamily="34" charset="0"/>
                        </a:rPr>
                        <a:t>Paper 3</a:t>
                      </a:r>
                    </a:p>
                    <a:p>
                      <a:pPr algn="ctr"/>
                      <a:r>
                        <a:rPr lang="en-GB" sz="1400" b="1" dirty="0">
                          <a:latin typeface="Abadi Extra Light" panose="020B0204020104020204" pitchFamily="34" charset="0"/>
                        </a:rPr>
                        <a:t>Geographical applications </a:t>
                      </a:r>
                    </a:p>
                    <a:p>
                      <a:pPr algn="ctr"/>
                      <a:r>
                        <a:rPr lang="en-GB" sz="1400" b="1" dirty="0">
                          <a:latin typeface="Abadi Extra Light" panose="020B0204020104020204" pitchFamily="34" charset="0"/>
                        </a:rPr>
                        <a:t>16</a:t>
                      </a:r>
                      <a:r>
                        <a:rPr lang="en-GB" sz="1400" b="1" baseline="30000" dirty="0">
                          <a:latin typeface="Abadi Extra Light" panose="020B0204020104020204" pitchFamily="34" charset="0"/>
                        </a:rPr>
                        <a:t>th</a:t>
                      </a:r>
                      <a:r>
                        <a:rPr lang="en-GB" sz="1400" b="1" dirty="0">
                          <a:latin typeface="Abadi Extra Light" panose="020B0204020104020204" pitchFamily="34" charset="0"/>
                        </a:rPr>
                        <a:t> June (pm) </a:t>
                      </a:r>
                    </a:p>
                    <a:p>
                      <a:pPr algn="ctr"/>
                      <a:r>
                        <a:rPr lang="en-GB" sz="1400" b="1" dirty="0">
                          <a:latin typeface="Abadi Extra Light" panose="020B0204020104020204" pitchFamily="34" charset="0"/>
                        </a:rPr>
                        <a:t>1hr 15mins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Section A – Issue Evaluation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Questions based on the pre release (we will not get this document until the end of March)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Section B – Fieldwork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Questions based on unseen fieldwork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Questions based on your fieldwork – Blyth and Seaton Sluice beach and Bedlington Station.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Geographical skills – maps, graphs, statistics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4094136"/>
                  </a:ext>
                </a:extLst>
              </a:tr>
            </a:tbl>
          </a:graphicData>
        </a:graphic>
      </p:graphicFrame>
    </p:spTree>
    <p:extLst>
      <p:ext uri="{BB962C8B-B14F-4D97-AF65-F5344CB8AC3E}">
        <p14:creationId xmlns:p14="http://schemas.microsoft.com/office/powerpoint/2010/main" val="59947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0895" y="-4978"/>
            <a:ext cx="3182924" cy="250134"/>
          </a:xfrm>
          <a:prstGeom prst="rect">
            <a:avLst/>
          </a:prstGeom>
          <a:noFill/>
        </p:spPr>
        <p:txBody>
          <a:bodyPr wrap="none" lIns="74295" tIns="37148" rIns="74295" bIns="37148">
            <a:spAutoFit/>
          </a:bodyPr>
          <a:lstStyle/>
          <a:p>
            <a:pPr algn="ctr"/>
            <a:r>
              <a:rPr lang="en-US" sz="1138" u="sng" dirty="0">
                <a:ln w="0"/>
                <a:solidFill>
                  <a:schemeClr val="accent1"/>
                </a:solidFill>
                <a:effectLst>
                  <a:outerShdw blurRad="38100" dist="25400" dir="5400000" algn="ctr" rotWithShape="0">
                    <a:srgbClr val="6E747A">
                      <a:alpha val="43000"/>
                    </a:srgbClr>
                  </a:outerShdw>
                </a:effectLst>
              </a:rPr>
              <a:t>Paper 1 – Physical Geography – KEY TERMINOLOGY</a:t>
            </a:r>
          </a:p>
        </p:txBody>
      </p:sp>
      <p:graphicFrame>
        <p:nvGraphicFramePr>
          <p:cNvPr id="4" name="Table 3"/>
          <p:cNvGraphicFramePr>
            <a:graphicFrameLocks noGrp="1"/>
          </p:cNvGraphicFramePr>
          <p:nvPr/>
        </p:nvGraphicFramePr>
        <p:xfrm>
          <a:off x="0" y="1"/>
          <a:ext cx="3238132" cy="6789946"/>
        </p:xfrm>
        <a:graphic>
          <a:graphicData uri="http://schemas.openxmlformats.org/drawingml/2006/table">
            <a:tbl>
              <a:tblPr firstRow="1" bandRow="1">
                <a:tableStyleId>{21E4AEA4-8DFA-4A89-87EB-49C32662AFE0}</a:tableStyleId>
              </a:tblPr>
              <a:tblGrid>
                <a:gridCol w="1119220">
                  <a:extLst>
                    <a:ext uri="{9D8B030D-6E8A-4147-A177-3AD203B41FA5}">
                      <a16:colId xmlns:a16="http://schemas.microsoft.com/office/drawing/2014/main" val="2661366143"/>
                    </a:ext>
                  </a:extLst>
                </a:gridCol>
                <a:gridCol w="2118912">
                  <a:extLst>
                    <a:ext uri="{9D8B030D-6E8A-4147-A177-3AD203B41FA5}">
                      <a16:colId xmlns:a16="http://schemas.microsoft.com/office/drawing/2014/main" val="4275115596"/>
                    </a:ext>
                  </a:extLst>
                </a:gridCol>
              </a:tblGrid>
              <a:tr h="230858">
                <a:tc gridSpan="2">
                  <a:txBody>
                    <a:bodyPr/>
                    <a:lstStyle/>
                    <a:p>
                      <a:pPr algn="ctr"/>
                      <a:r>
                        <a:rPr lang="en-GB" sz="1000" dirty="0"/>
                        <a:t>NATURAL</a:t>
                      </a:r>
                      <a:r>
                        <a:rPr lang="en-GB" sz="1000" baseline="0" dirty="0"/>
                        <a:t> HAZARDS</a:t>
                      </a:r>
                      <a:endParaRPr lang="en-GB" sz="1000" dirty="0"/>
                    </a:p>
                  </a:txBody>
                  <a:tcPr marL="74295" marR="74295" marT="37148" marB="37148"/>
                </a:tc>
                <a:tc hMerge="1">
                  <a:txBody>
                    <a:bodyPr/>
                    <a:lstStyle/>
                    <a:p>
                      <a:endParaRPr lang="en-GB" sz="1200" dirty="0"/>
                    </a:p>
                  </a:txBody>
                  <a:tcPr/>
                </a:tc>
                <a:extLst>
                  <a:ext uri="{0D108BD9-81ED-4DB2-BD59-A6C34878D82A}">
                    <a16:rowId xmlns:a16="http://schemas.microsoft.com/office/drawing/2014/main" val="3452446973"/>
                  </a:ext>
                </a:extLst>
              </a:tr>
              <a:tr h="230858">
                <a:tc>
                  <a:txBody>
                    <a:bodyPr/>
                    <a:lstStyle/>
                    <a:p>
                      <a:pPr algn="ctr"/>
                      <a:r>
                        <a:rPr lang="en-GB" sz="1000" b="1" dirty="0"/>
                        <a:t>TERM</a:t>
                      </a:r>
                    </a:p>
                  </a:txBody>
                  <a:tcPr marL="74295" marR="74295" marT="37148" marB="37148"/>
                </a:tc>
                <a:tc>
                  <a:txBody>
                    <a:bodyPr/>
                    <a:lstStyle/>
                    <a:p>
                      <a:pPr algn="ctr"/>
                      <a:r>
                        <a:rPr lang="en-GB" sz="1000" b="1" dirty="0"/>
                        <a:t>DEFINITION</a:t>
                      </a:r>
                    </a:p>
                  </a:txBody>
                  <a:tcPr marL="74295" marR="74295" marT="37148" marB="37148"/>
                </a:tc>
                <a:extLst>
                  <a:ext uri="{0D108BD9-81ED-4DB2-BD59-A6C34878D82A}">
                    <a16:rowId xmlns:a16="http://schemas.microsoft.com/office/drawing/2014/main" val="3475988949"/>
                  </a:ext>
                </a:extLst>
              </a:tr>
              <a:tr h="230858">
                <a:tc>
                  <a:txBody>
                    <a:bodyPr/>
                    <a:lstStyle/>
                    <a:p>
                      <a:pPr algn="ctr"/>
                      <a:r>
                        <a:rPr lang="en-GB" sz="1000" b="1" i="1" dirty="0"/>
                        <a:t>HIC</a:t>
                      </a:r>
                    </a:p>
                  </a:txBody>
                  <a:tcPr marL="74295" marR="74295" marT="37148" marB="37148"/>
                </a:tc>
                <a:tc>
                  <a:txBody>
                    <a:bodyPr/>
                    <a:lstStyle/>
                    <a:p>
                      <a:r>
                        <a:rPr lang="en-GB" sz="1000" dirty="0"/>
                        <a:t>High Income Country</a:t>
                      </a:r>
                    </a:p>
                  </a:txBody>
                  <a:tcPr marL="74295" marR="74295" marT="37148" marB="37148"/>
                </a:tc>
                <a:extLst>
                  <a:ext uri="{0D108BD9-81ED-4DB2-BD59-A6C34878D82A}">
                    <a16:rowId xmlns:a16="http://schemas.microsoft.com/office/drawing/2014/main" val="1564266278"/>
                  </a:ext>
                </a:extLst>
              </a:tr>
              <a:tr h="230858">
                <a:tc>
                  <a:txBody>
                    <a:bodyPr/>
                    <a:lstStyle/>
                    <a:p>
                      <a:pPr algn="ctr"/>
                      <a:r>
                        <a:rPr lang="en-GB" sz="1000" b="1" i="1" dirty="0"/>
                        <a:t>LIC</a:t>
                      </a:r>
                    </a:p>
                  </a:txBody>
                  <a:tcPr marL="74295" marR="74295" marT="37148" marB="37148"/>
                </a:tc>
                <a:tc>
                  <a:txBody>
                    <a:bodyPr/>
                    <a:lstStyle/>
                    <a:p>
                      <a:r>
                        <a:rPr lang="en-GB" sz="1000" dirty="0"/>
                        <a:t>Low Income Country</a:t>
                      </a:r>
                    </a:p>
                  </a:txBody>
                  <a:tcPr marL="74295" marR="74295" marT="37148" marB="37148"/>
                </a:tc>
                <a:extLst>
                  <a:ext uri="{0D108BD9-81ED-4DB2-BD59-A6C34878D82A}">
                    <a16:rowId xmlns:a16="http://schemas.microsoft.com/office/drawing/2014/main" val="3221197530"/>
                  </a:ext>
                </a:extLst>
              </a:tr>
              <a:tr h="386057">
                <a:tc>
                  <a:txBody>
                    <a:bodyPr/>
                    <a:lstStyle/>
                    <a:p>
                      <a:pPr algn="ctr"/>
                      <a:r>
                        <a:rPr lang="en-GB" sz="1000" b="1" i="1" dirty="0"/>
                        <a:t>Constructive</a:t>
                      </a:r>
                      <a:r>
                        <a:rPr lang="en-GB" sz="1000" b="1" i="1" baseline="0" dirty="0"/>
                        <a:t> margin</a:t>
                      </a:r>
                      <a:endParaRPr lang="en-GB" sz="1000" b="1" i="1" dirty="0"/>
                    </a:p>
                  </a:txBody>
                  <a:tcPr marL="74295" marR="74295" marT="37148" marB="37148"/>
                </a:tc>
                <a:tc>
                  <a:txBody>
                    <a:bodyPr/>
                    <a:lstStyle/>
                    <a:p>
                      <a:r>
                        <a:rPr lang="en-GB" sz="1000" dirty="0"/>
                        <a:t>When</a:t>
                      </a:r>
                      <a:r>
                        <a:rPr lang="en-GB" sz="1000" baseline="0" dirty="0"/>
                        <a:t> 2 plates move away from each other = volcanoes + earthquakes.</a:t>
                      </a:r>
                      <a:endParaRPr lang="en-GB" sz="1000" dirty="0"/>
                    </a:p>
                  </a:txBody>
                  <a:tcPr marL="74295" marR="74295" marT="37148" marB="37148"/>
                </a:tc>
                <a:extLst>
                  <a:ext uri="{0D108BD9-81ED-4DB2-BD59-A6C34878D82A}">
                    <a16:rowId xmlns:a16="http://schemas.microsoft.com/office/drawing/2014/main" val="1597305700"/>
                  </a:ext>
                </a:extLst>
              </a:tr>
              <a:tr h="386057">
                <a:tc>
                  <a:txBody>
                    <a:bodyPr/>
                    <a:lstStyle/>
                    <a:p>
                      <a:pPr algn="ctr"/>
                      <a:r>
                        <a:rPr lang="en-GB" sz="1000" b="1" i="1" dirty="0"/>
                        <a:t>Destructive</a:t>
                      </a:r>
                      <a:r>
                        <a:rPr lang="en-GB" sz="1000" b="1" i="1" baseline="0" dirty="0"/>
                        <a:t> margin</a:t>
                      </a:r>
                      <a:endParaRPr lang="en-GB" sz="1000" b="1" i="1" dirty="0"/>
                    </a:p>
                  </a:txBody>
                  <a:tcPr marL="74295" marR="74295" marT="37148" marB="37148"/>
                </a:tc>
                <a:tc>
                  <a:txBody>
                    <a:bodyPr/>
                    <a:lstStyle/>
                    <a:p>
                      <a:r>
                        <a:rPr lang="en-GB" sz="1000" dirty="0"/>
                        <a:t>When 2 plates collide and 1</a:t>
                      </a:r>
                      <a:r>
                        <a:rPr lang="en-GB" sz="1000" baseline="0" dirty="0"/>
                        <a:t> </a:t>
                      </a:r>
                      <a:r>
                        <a:rPr lang="en-GB" sz="1000" baseline="0" dirty="0" err="1"/>
                        <a:t>subducts</a:t>
                      </a:r>
                      <a:r>
                        <a:rPr lang="en-GB" sz="1000" baseline="0" dirty="0"/>
                        <a:t> = volcanoes and earthquakes.</a:t>
                      </a:r>
                      <a:endParaRPr lang="en-GB" sz="1000" dirty="0"/>
                    </a:p>
                  </a:txBody>
                  <a:tcPr marL="74295" marR="74295" marT="37148" marB="37148"/>
                </a:tc>
                <a:extLst>
                  <a:ext uri="{0D108BD9-81ED-4DB2-BD59-A6C34878D82A}">
                    <a16:rowId xmlns:a16="http://schemas.microsoft.com/office/drawing/2014/main" val="783196764"/>
                  </a:ext>
                </a:extLst>
              </a:tr>
              <a:tr h="386057">
                <a:tc>
                  <a:txBody>
                    <a:bodyPr/>
                    <a:lstStyle/>
                    <a:p>
                      <a:pPr algn="ctr"/>
                      <a:r>
                        <a:rPr lang="en-GB" sz="1000" b="1" i="1" dirty="0"/>
                        <a:t>Conservative</a:t>
                      </a:r>
                      <a:r>
                        <a:rPr lang="en-GB" sz="1000" b="1" i="1" baseline="0" dirty="0"/>
                        <a:t> margin</a:t>
                      </a:r>
                      <a:endParaRPr lang="en-GB" sz="1000" b="1" i="1" dirty="0"/>
                    </a:p>
                  </a:txBody>
                  <a:tcPr marL="74295" marR="74295" marT="37148" marB="37148"/>
                </a:tc>
                <a:tc>
                  <a:txBody>
                    <a:bodyPr/>
                    <a:lstStyle/>
                    <a:p>
                      <a:r>
                        <a:rPr lang="en-GB" sz="1000" dirty="0"/>
                        <a:t>When 2 plates move past each</a:t>
                      </a:r>
                      <a:r>
                        <a:rPr lang="en-GB" sz="1000" baseline="0" dirty="0"/>
                        <a:t> other = only earthquakes.</a:t>
                      </a:r>
                      <a:endParaRPr lang="en-GB" sz="1000" dirty="0"/>
                    </a:p>
                  </a:txBody>
                  <a:tcPr marL="74295" marR="74295" marT="37148" marB="37148"/>
                </a:tc>
                <a:extLst>
                  <a:ext uri="{0D108BD9-81ED-4DB2-BD59-A6C34878D82A}">
                    <a16:rowId xmlns:a16="http://schemas.microsoft.com/office/drawing/2014/main" val="966487575"/>
                  </a:ext>
                </a:extLst>
              </a:tr>
              <a:tr h="230858">
                <a:tc>
                  <a:txBody>
                    <a:bodyPr/>
                    <a:lstStyle/>
                    <a:p>
                      <a:pPr algn="ctr"/>
                      <a:r>
                        <a:rPr lang="en-GB" sz="1000" b="1" i="1" dirty="0"/>
                        <a:t>Tectonic hazards</a:t>
                      </a:r>
                    </a:p>
                  </a:txBody>
                  <a:tcPr marL="74295" marR="74295" marT="37148" marB="37148"/>
                </a:tc>
                <a:tc>
                  <a:txBody>
                    <a:bodyPr/>
                    <a:lstStyle/>
                    <a:p>
                      <a:r>
                        <a:rPr lang="en-GB" sz="1000" dirty="0"/>
                        <a:t>Volcanoes and</a:t>
                      </a:r>
                      <a:r>
                        <a:rPr lang="en-GB" sz="1000" baseline="0" dirty="0"/>
                        <a:t> earthquakes.</a:t>
                      </a:r>
                      <a:endParaRPr lang="en-GB" sz="1000" dirty="0"/>
                    </a:p>
                  </a:txBody>
                  <a:tcPr marL="74295" marR="74295" marT="37148" marB="37148"/>
                </a:tc>
                <a:extLst>
                  <a:ext uri="{0D108BD9-81ED-4DB2-BD59-A6C34878D82A}">
                    <a16:rowId xmlns:a16="http://schemas.microsoft.com/office/drawing/2014/main" val="1944856274"/>
                  </a:ext>
                </a:extLst>
              </a:tr>
              <a:tr h="541256">
                <a:tc>
                  <a:txBody>
                    <a:bodyPr/>
                    <a:lstStyle/>
                    <a:p>
                      <a:pPr algn="ctr"/>
                      <a:r>
                        <a:rPr lang="en-GB" sz="1000" b="1" i="1" dirty="0"/>
                        <a:t>Primary Effect</a:t>
                      </a:r>
                    </a:p>
                  </a:txBody>
                  <a:tcPr marL="74295" marR="74295" marT="37148" marB="37148"/>
                </a:tc>
                <a:tc>
                  <a:txBody>
                    <a:bodyPr/>
                    <a:lstStyle/>
                    <a:p>
                      <a:r>
                        <a:rPr lang="en-GB" sz="1000" dirty="0"/>
                        <a:t>Something</a:t>
                      </a:r>
                      <a:r>
                        <a:rPr lang="en-GB" sz="1000" baseline="0" dirty="0"/>
                        <a:t> that occurs as a direct result of the hazard. EG. Water pipes burst.</a:t>
                      </a:r>
                      <a:endParaRPr lang="en-GB" sz="1000" dirty="0"/>
                    </a:p>
                  </a:txBody>
                  <a:tcPr marL="74295" marR="74295" marT="37148" marB="37148"/>
                </a:tc>
                <a:extLst>
                  <a:ext uri="{0D108BD9-81ED-4DB2-BD59-A6C34878D82A}">
                    <a16:rowId xmlns:a16="http://schemas.microsoft.com/office/drawing/2014/main" val="3056420623"/>
                  </a:ext>
                </a:extLst>
              </a:tr>
              <a:tr h="386057">
                <a:tc>
                  <a:txBody>
                    <a:bodyPr/>
                    <a:lstStyle/>
                    <a:p>
                      <a:pPr algn="ctr"/>
                      <a:r>
                        <a:rPr lang="en-GB" sz="1000" b="1" i="1" dirty="0"/>
                        <a:t>Secondary Effect</a:t>
                      </a:r>
                    </a:p>
                  </a:txBody>
                  <a:tcPr marL="74295" marR="74295" marT="37148" marB="37148"/>
                </a:tc>
                <a:tc>
                  <a:txBody>
                    <a:bodyPr/>
                    <a:lstStyle/>
                    <a:p>
                      <a:r>
                        <a:rPr lang="en-GB" sz="1000" dirty="0"/>
                        <a:t>Something that occurs because of a primary effect. EG. No clean water.</a:t>
                      </a:r>
                    </a:p>
                  </a:txBody>
                  <a:tcPr marL="74295" marR="74295" marT="37148" marB="37148"/>
                </a:tc>
                <a:extLst>
                  <a:ext uri="{0D108BD9-81ED-4DB2-BD59-A6C34878D82A}">
                    <a16:rowId xmlns:a16="http://schemas.microsoft.com/office/drawing/2014/main" val="2560390298"/>
                  </a:ext>
                </a:extLst>
              </a:tr>
              <a:tr h="386057">
                <a:tc>
                  <a:txBody>
                    <a:bodyPr/>
                    <a:lstStyle/>
                    <a:p>
                      <a:pPr algn="ctr"/>
                      <a:r>
                        <a:rPr lang="en-GB" sz="1000" b="1" i="1" dirty="0"/>
                        <a:t>Immediate</a:t>
                      </a:r>
                      <a:r>
                        <a:rPr lang="en-GB" sz="1000" b="1" i="1" baseline="0" dirty="0"/>
                        <a:t> response</a:t>
                      </a:r>
                      <a:endParaRPr lang="en-GB" sz="1000" b="1" i="1" dirty="0"/>
                    </a:p>
                  </a:txBody>
                  <a:tcPr marL="74295" marR="74295" marT="37148" marB="37148"/>
                </a:tc>
                <a:tc>
                  <a:txBody>
                    <a:bodyPr/>
                    <a:lstStyle/>
                    <a:p>
                      <a:r>
                        <a:rPr lang="en-GB" sz="1000" dirty="0"/>
                        <a:t>Something that is done straight</a:t>
                      </a:r>
                      <a:r>
                        <a:rPr lang="en-GB" sz="1000" baseline="0" dirty="0"/>
                        <a:t> away to try and save lives.</a:t>
                      </a:r>
                      <a:endParaRPr lang="en-GB" sz="1000" dirty="0"/>
                    </a:p>
                  </a:txBody>
                  <a:tcPr marL="74295" marR="74295" marT="37148" marB="37148"/>
                </a:tc>
                <a:extLst>
                  <a:ext uri="{0D108BD9-81ED-4DB2-BD59-A6C34878D82A}">
                    <a16:rowId xmlns:a16="http://schemas.microsoft.com/office/drawing/2014/main" val="3825837227"/>
                  </a:ext>
                </a:extLst>
              </a:tr>
              <a:tr h="386057">
                <a:tc>
                  <a:txBody>
                    <a:bodyPr/>
                    <a:lstStyle/>
                    <a:p>
                      <a:pPr algn="ctr"/>
                      <a:r>
                        <a:rPr lang="en-GB" sz="1000" b="1" i="1" dirty="0"/>
                        <a:t>Long-term</a:t>
                      </a:r>
                      <a:r>
                        <a:rPr lang="en-GB" sz="1000" b="1" i="1" baseline="0" dirty="0"/>
                        <a:t> response</a:t>
                      </a:r>
                      <a:endParaRPr lang="en-GB" sz="1000" b="1" i="1" dirty="0"/>
                    </a:p>
                  </a:txBody>
                  <a:tcPr marL="74295" marR="74295" marT="37148" marB="37148"/>
                </a:tc>
                <a:tc>
                  <a:txBody>
                    <a:bodyPr/>
                    <a:lstStyle/>
                    <a:p>
                      <a:r>
                        <a:rPr lang="en-GB" sz="1000" dirty="0"/>
                        <a:t>Something done later on to rebuild</a:t>
                      </a:r>
                      <a:r>
                        <a:rPr lang="en-GB" sz="1000" baseline="0" dirty="0"/>
                        <a:t> and get back to normal.</a:t>
                      </a:r>
                      <a:endParaRPr lang="en-GB" sz="1000" dirty="0"/>
                    </a:p>
                  </a:txBody>
                  <a:tcPr marL="74295" marR="74295" marT="37148" marB="37148"/>
                </a:tc>
                <a:extLst>
                  <a:ext uri="{0D108BD9-81ED-4DB2-BD59-A6C34878D82A}">
                    <a16:rowId xmlns:a16="http://schemas.microsoft.com/office/drawing/2014/main" val="2708431365"/>
                  </a:ext>
                </a:extLst>
              </a:tr>
              <a:tr h="230858">
                <a:tc>
                  <a:txBody>
                    <a:bodyPr/>
                    <a:lstStyle/>
                    <a:p>
                      <a:pPr algn="ctr"/>
                      <a:r>
                        <a:rPr lang="en-GB" sz="1000" b="1" i="1" dirty="0"/>
                        <a:t>Low pressure</a:t>
                      </a:r>
                    </a:p>
                  </a:txBody>
                  <a:tcPr marL="74295" marR="74295" marT="37148" marB="37148"/>
                </a:tc>
                <a:tc>
                  <a:txBody>
                    <a:bodyPr/>
                    <a:lstStyle/>
                    <a:p>
                      <a:r>
                        <a:rPr lang="en-GB" sz="1000" dirty="0"/>
                        <a:t>When warm</a:t>
                      </a:r>
                      <a:r>
                        <a:rPr lang="en-GB" sz="1000" baseline="0" dirty="0"/>
                        <a:t> air rises to form clouds.</a:t>
                      </a:r>
                      <a:endParaRPr lang="en-GB" sz="1000" dirty="0"/>
                    </a:p>
                  </a:txBody>
                  <a:tcPr marL="74295" marR="74295" marT="37148" marB="37148"/>
                </a:tc>
                <a:extLst>
                  <a:ext uri="{0D108BD9-81ED-4DB2-BD59-A6C34878D82A}">
                    <a16:rowId xmlns:a16="http://schemas.microsoft.com/office/drawing/2014/main" val="3051391081"/>
                  </a:ext>
                </a:extLst>
              </a:tr>
              <a:tr h="386057">
                <a:tc>
                  <a:txBody>
                    <a:bodyPr/>
                    <a:lstStyle/>
                    <a:p>
                      <a:pPr algn="ctr"/>
                      <a:r>
                        <a:rPr lang="en-GB" sz="1000" b="1" i="1" dirty="0"/>
                        <a:t>Storm</a:t>
                      </a:r>
                      <a:r>
                        <a:rPr lang="en-GB" sz="1000" b="1" i="1" baseline="0" dirty="0"/>
                        <a:t> surge</a:t>
                      </a:r>
                      <a:endParaRPr lang="en-GB" sz="1000" b="1" i="1" dirty="0"/>
                    </a:p>
                  </a:txBody>
                  <a:tcPr marL="74295" marR="74295" marT="37148" marB="37148"/>
                </a:tc>
                <a:tc>
                  <a:txBody>
                    <a:bodyPr/>
                    <a:lstStyle/>
                    <a:p>
                      <a:r>
                        <a:rPr lang="en-GB" sz="1000" dirty="0"/>
                        <a:t>Sea</a:t>
                      </a:r>
                      <a:r>
                        <a:rPr lang="en-GB" sz="1000" baseline="0" dirty="0"/>
                        <a:t> w</a:t>
                      </a:r>
                      <a:r>
                        <a:rPr lang="en-GB" sz="1000" dirty="0"/>
                        <a:t>ater is</a:t>
                      </a:r>
                      <a:r>
                        <a:rPr lang="en-GB" sz="1000" baseline="0" dirty="0"/>
                        <a:t> blown onto the land by a tropical storm.</a:t>
                      </a:r>
                      <a:endParaRPr lang="en-GB" sz="1000" dirty="0"/>
                    </a:p>
                  </a:txBody>
                  <a:tcPr marL="74295" marR="74295" marT="37148" marB="37148"/>
                </a:tc>
                <a:extLst>
                  <a:ext uri="{0D108BD9-81ED-4DB2-BD59-A6C34878D82A}">
                    <a16:rowId xmlns:a16="http://schemas.microsoft.com/office/drawing/2014/main" val="536798300"/>
                  </a:ext>
                </a:extLst>
              </a:tr>
              <a:tr h="386057">
                <a:tc>
                  <a:txBody>
                    <a:bodyPr/>
                    <a:lstStyle/>
                    <a:p>
                      <a:pPr algn="ctr"/>
                      <a:r>
                        <a:rPr lang="en-GB" sz="1000" b="1" i="1" dirty="0"/>
                        <a:t>Extreme weather</a:t>
                      </a:r>
                    </a:p>
                  </a:txBody>
                  <a:tcPr marL="74295" marR="74295" marT="37148" marB="37148"/>
                </a:tc>
                <a:tc>
                  <a:txBody>
                    <a:bodyPr/>
                    <a:lstStyle/>
                    <a:p>
                      <a:r>
                        <a:rPr lang="en-GB" sz="1000" dirty="0"/>
                        <a:t>Weather that is significantly worse than normal.</a:t>
                      </a:r>
                    </a:p>
                  </a:txBody>
                  <a:tcPr marL="74295" marR="74295" marT="37148" marB="37148"/>
                </a:tc>
                <a:extLst>
                  <a:ext uri="{0D108BD9-81ED-4DB2-BD59-A6C34878D82A}">
                    <a16:rowId xmlns:a16="http://schemas.microsoft.com/office/drawing/2014/main" val="752199173"/>
                  </a:ext>
                </a:extLst>
              </a:tr>
              <a:tr h="386057">
                <a:tc>
                  <a:txBody>
                    <a:bodyPr/>
                    <a:lstStyle/>
                    <a:p>
                      <a:pPr algn="ctr"/>
                      <a:r>
                        <a:rPr lang="en-GB" sz="1000" b="1" i="1" dirty="0"/>
                        <a:t>3</a:t>
                      </a:r>
                      <a:r>
                        <a:rPr lang="en-GB" sz="1000" b="1" i="1" baseline="0" dirty="0"/>
                        <a:t> P’s</a:t>
                      </a:r>
                      <a:endParaRPr lang="en-GB" sz="1000" b="1" i="1" dirty="0"/>
                    </a:p>
                  </a:txBody>
                  <a:tcPr marL="74295" marR="74295" marT="37148" marB="37148"/>
                </a:tc>
                <a:tc>
                  <a:txBody>
                    <a:bodyPr/>
                    <a:lstStyle/>
                    <a:p>
                      <a:r>
                        <a:rPr lang="en-GB" sz="1000" dirty="0"/>
                        <a:t>Predication, Planning</a:t>
                      </a:r>
                      <a:r>
                        <a:rPr lang="en-GB" sz="1000" baseline="0" dirty="0"/>
                        <a:t> and Preparation.</a:t>
                      </a:r>
                      <a:endParaRPr lang="en-GB" sz="1000" dirty="0"/>
                    </a:p>
                  </a:txBody>
                  <a:tcPr marL="74295" marR="74295" marT="37148" marB="37148"/>
                </a:tc>
                <a:extLst>
                  <a:ext uri="{0D108BD9-81ED-4DB2-BD59-A6C34878D82A}">
                    <a16:rowId xmlns:a16="http://schemas.microsoft.com/office/drawing/2014/main" val="2350835976"/>
                  </a:ext>
                </a:extLst>
              </a:tr>
              <a:tr h="230858">
                <a:tc>
                  <a:txBody>
                    <a:bodyPr/>
                    <a:lstStyle/>
                    <a:p>
                      <a:pPr algn="ctr"/>
                      <a:r>
                        <a:rPr lang="en-GB" sz="1000" b="1" i="1" dirty="0"/>
                        <a:t>Climate change</a:t>
                      </a:r>
                    </a:p>
                  </a:txBody>
                  <a:tcPr marL="74295" marR="74295" marT="37148" marB="37148"/>
                </a:tc>
                <a:tc>
                  <a:txBody>
                    <a:bodyPr/>
                    <a:lstStyle/>
                    <a:p>
                      <a:r>
                        <a:rPr lang="en-GB" sz="1000" dirty="0"/>
                        <a:t>Changing weather around the world.</a:t>
                      </a:r>
                    </a:p>
                  </a:txBody>
                  <a:tcPr marL="74295" marR="74295" marT="37148" marB="37148"/>
                </a:tc>
                <a:extLst>
                  <a:ext uri="{0D108BD9-81ED-4DB2-BD59-A6C34878D82A}">
                    <a16:rowId xmlns:a16="http://schemas.microsoft.com/office/drawing/2014/main" val="3299069236"/>
                  </a:ext>
                </a:extLst>
              </a:tr>
              <a:tr h="386057">
                <a:tc>
                  <a:txBody>
                    <a:bodyPr/>
                    <a:lstStyle/>
                    <a:p>
                      <a:pPr algn="ctr"/>
                      <a:r>
                        <a:rPr lang="en-GB" sz="1000" b="1" i="1" dirty="0"/>
                        <a:t>Mitigation</a:t>
                      </a:r>
                    </a:p>
                  </a:txBody>
                  <a:tcPr marL="74295" marR="74295" marT="37148" marB="37148"/>
                </a:tc>
                <a:tc>
                  <a:txBody>
                    <a:bodyPr/>
                    <a:lstStyle/>
                    <a:p>
                      <a:r>
                        <a:rPr lang="en-GB" sz="1000" dirty="0"/>
                        <a:t>Stopping the causes of climate</a:t>
                      </a:r>
                      <a:r>
                        <a:rPr lang="en-GB" sz="1000" baseline="0" dirty="0"/>
                        <a:t> change.</a:t>
                      </a:r>
                      <a:endParaRPr lang="en-GB" sz="1000" dirty="0"/>
                    </a:p>
                  </a:txBody>
                  <a:tcPr marL="74295" marR="74295" marT="37148" marB="37148"/>
                </a:tc>
                <a:extLst>
                  <a:ext uri="{0D108BD9-81ED-4DB2-BD59-A6C34878D82A}">
                    <a16:rowId xmlns:a16="http://schemas.microsoft.com/office/drawing/2014/main" val="1862820977"/>
                  </a:ext>
                </a:extLst>
              </a:tr>
              <a:tr h="386057">
                <a:tc>
                  <a:txBody>
                    <a:bodyPr/>
                    <a:lstStyle/>
                    <a:p>
                      <a:pPr algn="ctr"/>
                      <a:r>
                        <a:rPr lang="en-GB" sz="1000" b="1" i="1" dirty="0"/>
                        <a:t>Adaption</a:t>
                      </a:r>
                    </a:p>
                  </a:txBody>
                  <a:tcPr marL="74295" marR="74295" marT="37148" marB="37148"/>
                </a:tc>
                <a:tc>
                  <a:txBody>
                    <a:bodyPr/>
                    <a:lstStyle/>
                    <a:p>
                      <a:r>
                        <a:rPr lang="en-GB" sz="1000" dirty="0"/>
                        <a:t>Living with the effects of climate change.</a:t>
                      </a:r>
                    </a:p>
                  </a:txBody>
                  <a:tcPr marL="74295" marR="74295" marT="37148" marB="37148"/>
                </a:tc>
                <a:extLst>
                  <a:ext uri="{0D108BD9-81ED-4DB2-BD59-A6C34878D82A}">
                    <a16:rowId xmlns:a16="http://schemas.microsoft.com/office/drawing/2014/main" val="2412080999"/>
                  </a:ext>
                </a:extLst>
              </a:tr>
              <a:tr h="386057">
                <a:tc>
                  <a:txBody>
                    <a:bodyPr/>
                    <a:lstStyle/>
                    <a:p>
                      <a:pPr algn="ctr"/>
                      <a:r>
                        <a:rPr lang="en-GB" sz="1000" b="1" i="1" dirty="0"/>
                        <a:t>Management</a:t>
                      </a:r>
                    </a:p>
                  </a:txBody>
                  <a:tcPr marL="74295" marR="74295" marT="37148" marB="37148"/>
                </a:tc>
                <a:tc>
                  <a:txBody>
                    <a:bodyPr/>
                    <a:lstStyle/>
                    <a:p>
                      <a:r>
                        <a:rPr lang="en-GB" sz="1000" dirty="0"/>
                        <a:t>Minimise or</a:t>
                      </a:r>
                      <a:r>
                        <a:rPr lang="en-GB" sz="1000" baseline="0" dirty="0"/>
                        <a:t> stop effects from a hazard.</a:t>
                      </a:r>
                      <a:endParaRPr lang="en-GB" sz="1000" dirty="0"/>
                    </a:p>
                  </a:txBody>
                  <a:tcPr marL="74295" marR="74295" marT="37148" marB="37148"/>
                </a:tc>
                <a:extLst>
                  <a:ext uri="{0D108BD9-81ED-4DB2-BD59-A6C34878D82A}">
                    <a16:rowId xmlns:a16="http://schemas.microsoft.com/office/drawing/2014/main" val="3057098398"/>
                  </a:ext>
                </a:extLst>
              </a:tr>
            </a:tbl>
          </a:graphicData>
        </a:graphic>
      </p:graphicFrame>
      <p:graphicFrame>
        <p:nvGraphicFramePr>
          <p:cNvPr id="7" name="Table 6"/>
          <p:cNvGraphicFramePr>
            <a:graphicFrameLocks noGrp="1"/>
          </p:cNvGraphicFramePr>
          <p:nvPr/>
        </p:nvGraphicFramePr>
        <p:xfrm>
          <a:off x="3261139" y="245156"/>
          <a:ext cx="3292889" cy="6589416"/>
        </p:xfrm>
        <a:graphic>
          <a:graphicData uri="http://schemas.openxmlformats.org/drawingml/2006/table">
            <a:tbl>
              <a:tblPr firstRow="1" bandRow="1">
                <a:tableStyleId>{93296810-A885-4BE3-A3E7-6D5BEEA58F35}</a:tableStyleId>
              </a:tblPr>
              <a:tblGrid>
                <a:gridCol w="966647">
                  <a:extLst>
                    <a:ext uri="{9D8B030D-6E8A-4147-A177-3AD203B41FA5}">
                      <a16:colId xmlns:a16="http://schemas.microsoft.com/office/drawing/2014/main" val="2661366143"/>
                    </a:ext>
                  </a:extLst>
                </a:gridCol>
                <a:gridCol w="2326242">
                  <a:extLst>
                    <a:ext uri="{9D8B030D-6E8A-4147-A177-3AD203B41FA5}">
                      <a16:colId xmlns:a16="http://schemas.microsoft.com/office/drawing/2014/main" val="4275115596"/>
                    </a:ext>
                  </a:extLst>
                </a:gridCol>
              </a:tblGrid>
              <a:tr h="226696">
                <a:tc gridSpan="2">
                  <a:txBody>
                    <a:bodyPr/>
                    <a:lstStyle/>
                    <a:p>
                      <a:pPr algn="ctr"/>
                      <a:r>
                        <a:rPr lang="en-GB" sz="1000" dirty="0"/>
                        <a:t>THE LIVING WORLD</a:t>
                      </a:r>
                    </a:p>
                  </a:txBody>
                  <a:tcPr marL="74295" marR="74295" marT="37148" marB="37148"/>
                </a:tc>
                <a:tc hMerge="1">
                  <a:txBody>
                    <a:bodyPr/>
                    <a:lstStyle/>
                    <a:p>
                      <a:endParaRPr lang="en-GB" sz="1200" dirty="0"/>
                    </a:p>
                  </a:txBody>
                  <a:tcPr/>
                </a:tc>
                <a:extLst>
                  <a:ext uri="{0D108BD9-81ED-4DB2-BD59-A6C34878D82A}">
                    <a16:rowId xmlns:a16="http://schemas.microsoft.com/office/drawing/2014/main" val="3452446973"/>
                  </a:ext>
                </a:extLst>
              </a:tr>
              <a:tr h="211456">
                <a:tc>
                  <a:txBody>
                    <a:bodyPr/>
                    <a:lstStyle/>
                    <a:p>
                      <a:pPr algn="ctr"/>
                      <a:r>
                        <a:rPr lang="en-GB" sz="1000" b="1" dirty="0"/>
                        <a:t>TERM</a:t>
                      </a:r>
                    </a:p>
                  </a:txBody>
                  <a:tcPr marL="74295" marR="74295" marT="37148" marB="37148"/>
                </a:tc>
                <a:tc>
                  <a:txBody>
                    <a:bodyPr/>
                    <a:lstStyle/>
                    <a:p>
                      <a:pPr algn="ctr"/>
                      <a:r>
                        <a:rPr lang="en-GB" sz="1000" b="1" dirty="0"/>
                        <a:t>DEFINITION</a:t>
                      </a:r>
                    </a:p>
                  </a:txBody>
                  <a:tcPr marL="74295" marR="74295" marT="37148" marB="37148"/>
                </a:tc>
                <a:extLst>
                  <a:ext uri="{0D108BD9-81ED-4DB2-BD59-A6C34878D82A}">
                    <a16:rowId xmlns:a16="http://schemas.microsoft.com/office/drawing/2014/main" val="3475988949"/>
                  </a:ext>
                </a:extLst>
              </a:tr>
              <a:tr h="348616">
                <a:tc>
                  <a:txBody>
                    <a:bodyPr/>
                    <a:lstStyle/>
                    <a:p>
                      <a:pPr algn="ctr"/>
                      <a:r>
                        <a:rPr lang="en-GB" sz="1000" b="1" i="1" dirty="0"/>
                        <a:t>Ecosystem</a:t>
                      </a:r>
                    </a:p>
                  </a:txBody>
                  <a:tcPr marL="74295" marR="74295" marT="37148" marB="37148"/>
                </a:tc>
                <a:tc>
                  <a:txBody>
                    <a:bodyPr/>
                    <a:lstStyle/>
                    <a:p>
                      <a:r>
                        <a:rPr lang="en-GB" sz="1000" dirty="0"/>
                        <a:t>A natural place made of living and non-living things.</a:t>
                      </a:r>
                    </a:p>
                  </a:txBody>
                  <a:tcPr marL="74295" marR="74295" marT="37148" marB="37148"/>
                </a:tc>
                <a:extLst>
                  <a:ext uri="{0D108BD9-81ED-4DB2-BD59-A6C34878D82A}">
                    <a16:rowId xmlns:a16="http://schemas.microsoft.com/office/drawing/2014/main" val="1564266278"/>
                  </a:ext>
                </a:extLst>
              </a:tr>
              <a:tr h="211456">
                <a:tc>
                  <a:txBody>
                    <a:bodyPr/>
                    <a:lstStyle/>
                    <a:p>
                      <a:pPr algn="ctr"/>
                      <a:r>
                        <a:rPr lang="en-GB" sz="1000" b="1" i="1" dirty="0"/>
                        <a:t>Biome</a:t>
                      </a:r>
                    </a:p>
                  </a:txBody>
                  <a:tcPr marL="74295" marR="74295" marT="37148" marB="37148"/>
                </a:tc>
                <a:tc>
                  <a:txBody>
                    <a:bodyPr/>
                    <a:lstStyle/>
                    <a:p>
                      <a:r>
                        <a:rPr lang="en-GB" sz="1000" dirty="0"/>
                        <a:t>A</a:t>
                      </a:r>
                      <a:r>
                        <a:rPr lang="en-GB" sz="1000" baseline="0" dirty="0"/>
                        <a:t>n ecosystem on a large scale.</a:t>
                      </a:r>
                      <a:endParaRPr lang="en-GB" sz="1000" dirty="0"/>
                    </a:p>
                  </a:txBody>
                  <a:tcPr marL="74295" marR="74295" marT="37148" marB="37148"/>
                </a:tc>
                <a:extLst>
                  <a:ext uri="{0D108BD9-81ED-4DB2-BD59-A6C34878D82A}">
                    <a16:rowId xmlns:a16="http://schemas.microsoft.com/office/drawing/2014/main" val="2751805884"/>
                  </a:ext>
                </a:extLst>
              </a:tr>
              <a:tr h="211456">
                <a:tc>
                  <a:txBody>
                    <a:bodyPr/>
                    <a:lstStyle/>
                    <a:p>
                      <a:pPr algn="ctr"/>
                      <a:r>
                        <a:rPr lang="en-GB" sz="1000" b="1" i="1" dirty="0"/>
                        <a:t>Producers</a:t>
                      </a:r>
                    </a:p>
                  </a:txBody>
                  <a:tcPr marL="74295" marR="74295" marT="37148" marB="37148"/>
                </a:tc>
                <a:tc>
                  <a:txBody>
                    <a:bodyPr/>
                    <a:lstStyle/>
                    <a:p>
                      <a:r>
                        <a:rPr lang="en-GB" sz="1000" baseline="0" dirty="0"/>
                        <a:t>Organisms that can convert energy from the sun.</a:t>
                      </a:r>
                      <a:endParaRPr lang="en-GB" sz="1000" dirty="0"/>
                    </a:p>
                  </a:txBody>
                  <a:tcPr marL="74295" marR="74295" marT="37148" marB="37148"/>
                </a:tc>
                <a:extLst>
                  <a:ext uri="{0D108BD9-81ED-4DB2-BD59-A6C34878D82A}">
                    <a16:rowId xmlns:a16="http://schemas.microsoft.com/office/drawing/2014/main" val="656125019"/>
                  </a:ext>
                </a:extLst>
              </a:tr>
              <a:tr h="113348">
                <a:tc>
                  <a:txBody>
                    <a:bodyPr/>
                    <a:lstStyle/>
                    <a:p>
                      <a:pPr algn="ctr"/>
                      <a:r>
                        <a:rPr lang="en-GB" sz="1000" b="1" i="1" dirty="0"/>
                        <a:t>Consumers</a:t>
                      </a:r>
                    </a:p>
                  </a:txBody>
                  <a:tcPr marL="74295" marR="74295" marT="37148" marB="37148"/>
                </a:tc>
                <a:tc>
                  <a:txBody>
                    <a:bodyPr/>
                    <a:lstStyle/>
                    <a:p>
                      <a:r>
                        <a:rPr lang="en-GB" sz="1000" dirty="0"/>
                        <a:t>Organisms</a:t>
                      </a:r>
                      <a:r>
                        <a:rPr lang="en-GB" sz="1000" baseline="0" dirty="0"/>
                        <a:t> </a:t>
                      </a:r>
                      <a:r>
                        <a:rPr lang="en-GB" sz="1000" dirty="0"/>
                        <a:t>that eat producers or</a:t>
                      </a:r>
                      <a:r>
                        <a:rPr lang="en-GB" sz="1000" baseline="0" dirty="0"/>
                        <a:t> animals.</a:t>
                      </a:r>
                      <a:endParaRPr lang="en-GB" sz="1000" dirty="0"/>
                    </a:p>
                  </a:txBody>
                  <a:tcPr marL="74295" marR="74295" marT="37148" marB="37148"/>
                </a:tc>
                <a:extLst>
                  <a:ext uri="{0D108BD9-81ED-4DB2-BD59-A6C34878D82A}">
                    <a16:rowId xmlns:a16="http://schemas.microsoft.com/office/drawing/2014/main" val="3221197530"/>
                  </a:ext>
                </a:extLst>
              </a:tr>
              <a:tr h="0">
                <a:tc>
                  <a:txBody>
                    <a:bodyPr/>
                    <a:lstStyle/>
                    <a:p>
                      <a:pPr algn="ctr"/>
                      <a:r>
                        <a:rPr lang="en-GB" sz="1000" b="1" i="1" dirty="0"/>
                        <a:t>Decomposer</a:t>
                      </a:r>
                    </a:p>
                  </a:txBody>
                  <a:tcPr marL="74295" marR="74295" marT="37148" marB="37148"/>
                </a:tc>
                <a:tc>
                  <a:txBody>
                    <a:bodyPr/>
                    <a:lstStyle/>
                    <a:p>
                      <a:r>
                        <a:rPr lang="en-GB" sz="1000" dirty="0"/>
                        <a:t>Bacteria</a:t>
                      </a:r>
                      <a:r>
                        <a:rPr lang="en-GB" sz="1000" baseline="0" dirty="0"/>
                        <a:t> that breaks down dead plants and animals to return nutrients to the soil</a:t>
                      </a:r>
                      <a:endParaRPr lang="en-GB" sz="1000" dirty="0"/>
                    </a:p>
                  </a:txBody>
                  <a:tcPr marL="74295" marR="74295" marT="37148" marB="37148"/>
                </a:tc>
                <a:extLst>
                  <a:ext uri="{0D108BD9-81ED-4DB2-BD59-A6C34878D82A}">
                    <a16:rowId xmlns:a16="http://schemas.microsoft.com/office/drawing/2014/main" val="2399372354"/>
                  </a:ext>
                </a:extLst>
              </a:tr>
              <a:tr h="348616">
                <a:tc>
                  <a:txBody>
                    <a:bodyPr/>
                    <a:lstStyle/>
                    <a:p>
                      <a:pPr algn="ctr"/>
                      <a:r>
                        <a:rPr lang="en-GB" sz="1000" b="1" i="1" dirty="0"/>
                        <a:t>Energy</a:t>
                      </a:r>
                    </a:p>
                  </a:txBody>
                  <a:tcPr marL="74295" marR="74295" marT="37148" marB="37148"/>
                </a:tc>
                <a:tc>
                  <a:txBody>
                    <a:bodyPr/>
                    <a:lstStyle/>
                    <a:p>
                      <a:r>
                        <a:rPr lang="en-GB" sz="1000" dirty="0"/>
                        <a:t>What</a:t>
                      </a:r>
                      <a:r>
                        <a:rPr lang="en-GB" sz="1000" baseline="0" dirty="0"/>
                        <a:t> powers the ecosystem – it comes from the sun and passes through the system.</a:t>
                      </a:r>
                      <a:endParaRPr lang="en-GB" sz="1000" dirty="0"/>
                    </a:p>
                  </a:txBody>
                  <a:tcPr marL="74295" marR="74295" marT="37148" marB="37148"/>
                </a:tc>
                <a:extLst>
                  <a:ext uri="{0D108BD9-81ED-4DB2-BD59-A6C34878D82A}">
                    <a16:rowId xmlns:a16="http://schemas.microsoft.com/office/drawing/2014/main" val="1597305700"/>
                  </a:ext>
                </a:extLst>
              </a:tr>
              <a:tr h="348616">
                <a:tc>
                  <a:txBody>
                    <a:bodyPr/>
                    <a:lstStyle/>
                    <a:p>
                      <a:pPr algn="ctr"/>
                      <a:r>
                        <a:rPr lang="en-GB" sz="1000" b="1" i="1" dirty="0"/>
                        <a:t>Nutrients</a:t>
                      </a:r>
                    </a:p>
                  </a:txBody>
                  <a:tcPr marL="74295" marR="74295" marT="37148" marB="37148"/>
                </a:tc>
                <a:tc>
                  <a:txBody>
                    <a:bodyPr/>
                    <a:lstStyle/>
                    <a:p>
                      <a:r>
                        <a:rPr lang="en-GB" sz="1000" dirty="0"/>
                        <a:t>Stored in the soil, biomass and litter. Provide</a:t>
                      </a:r>
                      <a:r>
                        <a:rPr lang="en-GB" sz="1000" baseline="0" dirty="0"/>
                        <a:t> a source of food.</a:t>
                      </a:r>
                      <a:endParaRPr lang="en-GB" sz="1000" dirty="0"/>
                    </a:p>
                  </a:txBody>
                  <a:tcPr marL="74295" marR="74295" marT="37148" marB="37148"/>
                </a:tc>
                <a:extLst>
                  <a:ext uri="{0D108BD9-81ED-4DB2-BD59-A6C34878D82A}">
                    <a16:rowId xmlns:a16="http://schemas.microsoft.com/office/drawing/2014/main" val="783196764"/>
                  </a:ext>
                </a:extLst>
              </a:tr>
              <a:tr h="211456">
                <a:tc>
                  <a:txBody>
                    <a:bodyPr/>
                    <a:lstStyle/>
                    <a:p>
                      <a:pPr algn="ctr"/>
                      <a:r>
                        <a:rPr lang="en-GB" sz="1000" b="1" i="1" dirty="0"/>
                        <a:t>Local</a:t>
                      </a:r>
                      <a:r>
                        <a:rPr lang="en-GB" sz="1000" b="1" i="1" baseline="0" dirty="0"/>
                        <a:t> change</a:t>
                      </a:r>
                      <a:endParaRPr lang="en-GB" sz="1000" b="1" i="1" dirty="0"/>
                    </a:p>
                  </a:txBody>
                  <a:tcPr marL="74295" marR="74295" marT="37148" marB="37148"/>
                </a:tc>
                <a:tc>
                  <a:txBody>
                    <a:bodyPr/>
                    <a:lstStyle/>
                    <a:p>
                      <a:r>
                        <a:rPr lang="en-GB" sz="1000" dirty="0"/>
                        <a:t>Change</a:t>
                      </a:r>
                      <a:r>
                        <a:rPr lang="en-GB" sz="1000" baseline="0" dirty="0"/>
                        <a:t> occurring in a small area.</a:t>
                      </a:r>
                      <a:endParaRPr lang="en-GB" sz="1000" dirty="0"/>
                    </a:p>
                  </a:txBody>
                  <a:tcPr marL="74295" marR="74295" marT="37148" marB="37148"/>
                </a:tc>
                <a:extLst>
                  <a:ext uri="{0D108BD9-81ED-4DB2-BD59-A6C34878D82A}">
                    <a16:rowId xmlns:a16="http://schemas.microsoft.com/office/drawing/2014/main" val="966487575"/>
                  </a:ext>
                </a:extLst>
              </a:tr>
              <a:tr h="211456">
                <a:tc>
                  <a:txBody>
                    <a:bodyPr/>
                    <a:lstStyle/>
                    <a:p>
                      <a:pPr algn="ctr"/>
                      <a:r>
                        <a:rPr lang="en-GB" sz="1000" b="1" i="1" dirty="0"/>
                        <a:t>Global</a:t>
                      </a:r>
                      <a:r>
                        <a:rPr lang="en-GB" sz="1000" b="1" i="1" baseline="0" dirty="0"/>
                        <a:t> change</a:t>
                      </a:r>
                      <a:endParaRPr lang="en-GB" sz="1000" b="1" i="1" dirty="0"/>
                    </a:p>
                  </a:txBody>
                  <a:tcPr marL="74295" marR="74295" marT="37148" marB="37148"/>
                </a:tc>
                <a:tc>
                  <a:txBody>
                    <a:bodyPr/>
                    <a:lstStyle/>
                    <a:p>
                      <a:r>
                        <a:rPr lang="en-GB" sz="1000" dirty="0"/>
                        <a:t>Change affecting</a:t>
                      </a:r>
                      <a:r>
                        <a:rPr lang="en-GB" sz="1000" baseline="0" dirty="0"/>
                        <a:t> the whole world.</a:t>
                      </a:r>
                      <a:endParaRPr lang="en-GB" sz="1000" dirty="0"/>
                    </a:p>
                  </a:txBody>
                  <a:tcPr marL="74295" marR="74295" marT="37148" marB="37148"/>
                </a:tc>
                <a:extLst>
                  <a:ext uri="{0D108BD9-81ED-4DB2-BD59-A6C34878D82A}">
                    <a16:rowId xmlns:a16="http://schemas.microsoft.com/office/drawing/2014/main" val="1944856274"/>
                  </a:ext>
                </a:extLst>
              </a:tr>
              <a:tr h="211456">
                <a:tc>
                  <a:txBody>
                    <a:bodyPr/>
                    <a:lstStyle/>
                    <a:p>
                      <a:pPr algn="ctr"/>
                      <a:r>
                        <a:rPr lang="en-GB" sz="1000" b="1" i="1" dirty="0"/>
                        <a:t>Characteristics</a:t>
                      </a:r>
                    </a:p>
                  </a:txBody>
                  <a:tcPr marL="74295" marR="74295" marT="37148" marB="37148"/>
                </a:tc>
                <a:tc>
                  <a:txBody>
                    <a:bodyPr/>
                    <a:lstStyle/>
                    <a:p>
                      <a:r>
                        <a:rPr lang="en-GB" sz="1000" dirty="0"/>
                        <a:t>Main</a:t>
                      </a:r>
                      <a:r>
                        <a:rPr lang="en-GB" sz="1000" baseline="0" dirty="0"/>
                        <a:t> features. EG. Types of plants.</a:t>
                      </a:r>
                      <a:endParaRPr lang="en-GB" sz="1000" dirty="0"/>
                    </a:p>
                  </a:txBody>
                  <a:tcPr marL="74295" marR="74295" marT="37148" marB="37148"/>
                </a:tc>
                <a:extLst>
                  <a:ext uri="{0D108BD9-81ED-4DB2-BD59-A6C34878D82A}">
                    <a16:rowId xmlns:a16="http://schemas.microsoft.com/office/drawing/2014/main" val="3056420623"/>
                  </a:ext>
                </a:extLst>
              </a:tr>
              <a:tr h="2114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dirty="0"/>
                        <a:t>Adaption</a:t>
                      </a:r>
                    </a:p>
                  </a:txBody>
                  <a:tcPr marL="74295" marR="74295" marT="37148" marB="37148"/>
                </a:tc>
                <a:tc>
                  <a:txBody>
                    <a:bodyPr/>
                    <a:lstStyle/>
                    <a:p>
                      <a:r>
                        <a:rPr lang="en-GB" sz="1000" dirty="0"/>
                        <a:t>The way plants and animals</a:t>
                      </a:r>
                      <a:r>
                        <a:rPr lang="en-GB" sz="1000" baseline="0" dirty="0"/>
                        <a:t> survive.</a:t>
                      </a:r>
                      <a:endParaRPr lang="en-GB" sz="1000" dirty="0"/>
                    </a:p>
                  </a:txBody>
                  <a:tcPr marL="74295" marR="74295" marT="37148" marB="37148"/>
                </a:tc>
                <a:extLst>
                  <a:ext uri="{0D108BD9-81ED-4DB2-BD59-A6C34878D82A}">
                    <a16:rowId xmlns:a16="http://schemas.microsoft.com/office/drawing/2014/main" val="2560390298"/>
                  </a:ext>
                </a:extLst>
              </a:tr>
              <a:tr h="2114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dirty="0"/>
                        <a:t>Biodiversity</a:t>
                      </a:r>
                    </a:p>
                  </a:txBody>
                  <a:tcPr marL="74295" marR="74295" marT="37148" marB="37148"/>
                </a:tc>
                <a:tc>
                  <a:txBody>
                    <a:bodyPr/>
                    <a:lstStyle/>
                    <a:p>
                      <a:r>
                        <a:rPr lang="en-GB" sz="1000" dirty="0"/>
                        <a:t>Different</a:t>
                      </a:r>
                      <a:r>
                        <a:rPr lang="en-GB" sz="1000" baseline="0" dirty="0"/>
                        <a:t> types of plants and animals.</a:t>
                      </a:r>
                      <a:endParaRPr lang="en-GB" sz="1000" dirty="0"/>
                    </a:p>
                  </a:txBody>
                  <a:tcPr marL="74295" marR="74295" marT="37148" marB="37148"/>
                </a:tc>
                <a:extLst>
                  <a:ext uri="{0D108BD9-81ED-4DB2-BD59-A6C34878D82A}">
                    <a16:rowId xmlns:a16="http://schemas.microsoft.com/office/drawing/2014/main" val="3825837227"/>
                  </a:ext>
                </a:extLst>
              </a:tr>
              <a:tr h="2114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dirty="0"/>
                        <a:t>Deforestation</a:t>
                      </a:r>
                    </a:p>
                  </a:txBody>
                  <a:tcPr marL="74295" marR="74295" marT="37148" marB="37148"/>
                </a:tc>
                <a:tc>
                  <a:txBody>
                    <a:bodyPr/>
                    <a:lstStyle/>
                    <a:p>
                      <a:r>
                        <a:rPr lang="en-GB" sz="1000" dirty="0"/>
                        <a:t>Cutting the rainforest down.</a:t>
                      </a:r>
                    </a:p>
                  </a:txBody>
                  <a:tcPr marL="74295" marR="74295" marT="37148" marB="37148"/>
                </a:tc>
                <a:extLst>
                  <a:ext uri="{0D108BD9-81ED-4DB2-BD59-A6C34878D82A}">
                    <a16:rowId xmlns:a16="http://schemas.microsoft.com/office/drawing/2014/main" val="2708431365"/>
                  </a:ext>
                </a:extLst>
              </a:tr>
              <a:tr h="348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dirty="0"/>
                        <a:t>Sustainable</a:t>
                      </a:r>
                      <a:r>
                        <a:rPr lang="en-GB" sz="1000" b="1" i="1" baseline="0" dirty="0"/>
                        <a:t> management</a:t>
                      </a:r>
                      <a:endParaRPr lang="en-GB" sz="1000" b="1" i="1" dirty="0"/>
                    </a:p>
                  </a:txBody>
                  <a:tcPr marL="74295" marR="74295" marT="37148" marB="37148"/>
                </a:tc>
                <a:tc>
                  <a:txBody>
                    <a:bodyPr/>
                    <a:lstStyle/>
                    <a:p>
                      <a:r>
                        <a:rPr lang="en-GB" sz="1000" dirty="0"/>
                        <a:t>Protecting the rainforest but also being able to use it to</a:t>
                      </a:r>
                      <a:r>
                        <a:rPr lang="en-GB" sz="1000" baseline="0" dirty="0"/>
                        <a:t> make money.</a:t>
                      </a:r>
                      <a:endParaRPr lang="en-GB" sz="1000" dirty="0"/>
                    </a:p>
                  </a:txBody>
                  <a:tcPr marL="74295" marR="74295" marT="37148" marB="37148"/>
                </a:tc>
                <a:extLst>
                  <a:ext uri="{0D108BD9-81ED-4DB2-BD59-A6C34878D82A}">
                    <a16:rowId xmlns:a16="http://schemas.microsoft.com/office/drawing/2014/main" val="3051391081"/>
                  </a:ext>
                </a:extLst>
              </a:tr>
              <a:tr h="348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dirty="0"/>
                        <a:t>Economic Opportunities</a:t>
                      </a:r>
                    </a:p>
                  </a:txBody>
                  <a:tcPr marL="74295" marR="74295" marT="37148" marB="37148"/>
                </a:tc>
                <a:tc>
                  <a:txBody>
                    <a:bodyPr/>
                    <a:lstStyle/>
                    <a:p>
                      <a:r>
                        <a:rPr lang="en-GB" sz="1000" dirty="0"/>
                        <a:t>Using the desert to make money: tourism, farming, energy and mining.</a:t>
                      </a:r>
                    </a:p>
                  </a:txBody>
                  <a:tcPr marL="74295" marR="74295" marT="37148" marB="37148"/>
                </a:tc>
                <a:extLst>
                  <a:ext uri="{0D108BD9-81ED-4DB2-BD59-A6C34878D82A}">
                    <a16:rowId xmlns:a16="http://schemas.microsoft.com/office/drawing/2014/main" val="536798300"/>
                  </a:ext>
                </a:extLst>
              </a:tr>
              <a:tr h="348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dirty="0"/>
                        <a:t>Challenges</a:t>
                      </a:r>
                    </a:p>
                  </a:txBody>
                  <a:tcPr marL="74295" marR="74295" marT="37148" marB="37148"/>
                </a:tc>
                <a:tc>
                  <a:txBody>
                    <a:bodyPr/>
                    <a:lstStyle/>
                    <a:p>
                      <a:r>
                        <a:rPr lang="en-GB" sz="1000" dirty="0"/>
                        <a:t>Factors</a:t>
                      </a:r>
                      <a:r>
                        <a:rPr lang="en-GB" sz="1000" baseline="0" dirty="0"/>
                        <a:t> that make it difficult to use the desert: heat, lack of rain and lack of roads.</a:t>
                      </a:r>
                      <a:endParaRPr lang="en-GB" sz="1000" dirty="0"/>
                    </a:p>
                  </a:txBody>
                  <a:tcPr marL="74295" marR="74295" marT="37148" marB="37148"/>
                </a:tc>
                <a:extLst>
                  <a:ext uri="{0D108BD9-81ED-4DB2-BD59-A6C34878D82A}">
                    <a16:rowId xmlns:a16="http://schemas.microsoft.com/office/drawing/2014/main" val="752199173"/>
                  </a:ext>
                </a:extLst>
              </a:tr>
              <a:tr h="2114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dirty="0"/>
                        <a:t>Development</a:t>
                      </a:r>
                    </a:p>
                  </a:txBody>
                  <a:tcPr marL="74295" marR="74295" marT="37148" marB="37148"/>
                </a:tc>
                <a:tc>
                  <a:txBody>
                    <a:bodyPr/>
                    <a:lstStyle/>
                    <a:p>
                      <a:r>
                        <a:rPr lang="en-GB" sz="1000" dirty="0"/>
                        <a:t>Using the desert to improve life in a place.</a:t>
                      </a:r>
                    </a:p>
                  </a:txBody>
                  <a:tcPr marL="74295" marR="74295" marT="37148" marB="37148"/>
                </a:tc>
                <a:extLst>
                  <a:ext uri="{0D108BD9-81ED-4DB2-BD59-A6C34878D82A}">
                    <a16:rowId xmlns:a16="http://schemas.microsoft.com/office/drawing/2014/main" val="2350835976"/>
                  </a:ext>
                </a:extLst>
              </a:tr>
              <a:tr h="348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dirty="0"/>
                        <a:t>Desertification</a:t>
                      </a:r>
                    </a:p>
                  </a:txBody>
                  <a:tcPr marL="74295" marR="74295" marT="37148" marB="37148"/>
                </a:tc>
                <a:tc>
                  <a:txBody>
                    <a:bodyPr/>
                    <a:lstStyle/>
                    <a:p>
                      <a:r>
                        <a:rPr lang="en-GB" sz="1000" dirty="0"/>
                        <a:t>When all</a:t>
                      </a:r>
                      <a:r>
                        <a:rPr lang="en-GB" sz="1000" baseline="0" dirty="0"/>
                        <a:t> the nutrients in the soil have been used and nothing can grow.</a:t>
                      </a:r>
                      <a:endParaRPr lang="en-GB" sz="1000" dirty="0"/>
                    </a:p>
                  </a:txBody>
                  <a:tcPr marL="74295" marR="74295" marT="37148" marB="37148"/>
                </a:tc>
                <a:extLst>
                  <a:ext uri="{0D108BD9-81ED-4DB2-BD59-A6C34878D82A}">
                    <a16:rowId xmlns:a16="http://schemas.microsoft.com/office/drawing/2014/main" val="3299069236"/>
                  </a:ext>
                </a:extLst>
              </a:tr>
              <a:tr h="348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dirty="0"/>
                        <a:t>Human</a:t>
                      </a:r>
                      <a:r>
                        <a:rPr lang="en-GB" sz="1000" b="1" i="1" baseline="0" dirty="0"/>
                        <a:t> activity</a:t>
                      </a:r>
                      <a:endParaRPr lang="en-GB" sz="1000" b="1" i="1" dirty="0"/>
                    </a:p>
                  </a:txBody>
                  <a:tcPr marL="74295" marR="74295" marT="37148" marB="37148"/>
                </a:tc>
                <a:tc>
                  <a:txBody>
                    <a:bodyPr/>
                    <a:lstStyle/>
                    <a:p>
                      <a:r>
                        <a:rPr lang="en-GB" sz="1000" dirty="0"/>
                        <a:t>The way humans use the land.</a:t>
                      </a:r>
                    </a:p>
                    <a:p>
                      <a:r>
                        <a:rPr lang="en-GB" sz="1000" dirty="0"/>
                        <a:t>EG. Farming,</a:t>
                      </a:r>
                      <a:r>
                        <a:rPr lang="en-GB" sz="1000" baseline="0" dirty="0"/>
                        <a:t> grazing etc.</a:t>
                      </a:r>
                      <a:endParaRPr lang="en-GB" sz="1000" dirty="0"/>
                    </a:p>
                  </a:txBody>
                  <a:tcPr marL="74295" marR="74295" marT="37148" marB="37148"/>
                </a:tc>
                <a:extLst>
                  <a:ext uri="{0D108BD9-81ED-4DB2-BD59-A6C34878D82A}">
                    <a16:rowId xmlns:a16="http://schemas.microsoft.com/office/drawing/2014/main" val="1862820977"/>
                  </a:ext>
                </a:extLst>
              </a:tr>
            </a:tbl>
          </a:graphicData>
        </a:graphic>
      </p:graphicFrame>
      <p:graphicFrame>
        <p:nvGraphicFramePr>
          <p:cNvPr id="8" name="Table 7"/>
          <p:cNvGraphicFramePr>
            <a:graphicFrameLocks noGrp="1"/>
          </p:cNvGraphicFramePr>
          <p:nvPr/>
        </p:nvGraphicFramePr>
        <p:xfrm>
          <a:off x="6577035" y="-34346"/>
          <a:ext cx="3328963" cy="6868916"/>
        </p:xfrm>
        <a:graphic>
          <a:graphicData uri="http://schemas.openxmlformats.org/drawingml/2006/table">
            <a:tbl>
              <a:tblPr firstRow="1" bandRow="1">
                <a:tableStyleId>{5C22544A-7EE6-4342-B048-85BDC9FD1C3A}</a:tableStyleId>
              </a:tblPr>
              <a:tblGrid>
                <a:gridCol w="1079483">
                  <a:extLst>
                    <a:ext uri="{9D8B030D-6E8A-4147-A177-3AD203B41FA5}">
                      <a16:colId xmlns:a16="http://schemas.microsoft.com/office/drawing/2014/main" val="2661366143"/>
                    </a:ext>
                  </a:extLst>
                </a:gridCol>
                <a:gridCol w="2249480">
                  <a:extLst>
                    <a:ext uri="{9D8B030D-6E8A-4147-A177-3AD203B41FA5}">
                      <a16:colId xmlns:a16="http://schemas.microsoft.com/office/drawing/2014/main" val="4275115596"/>
                    </a:ext>
                  </a:extLst>
                </a:gridCol>
              </a:tblGrid>
              <a:tr h="239333">
                <a:tc gridSpan="2">
                  <a:txBody>
                    <a:bodyPr/>
                    <a:lstStyle/>
                    <a:p>
                      <a:pPr algn="ctr"/>
                      <a:r>
                        <a:rPr lang="en-GB" sz="1000" dirty="0"/>
                        <a:t>PHYSICAL</a:t>
                      </a:r>
                      <a:r>
                        <a:rPr lang="en-GB" sz="1000" baseline="0" dirty="0"/>
                        <a:t> UK LANDSCAPES</a:t>
                      </a:r>
                      <a:endParaRPr lang="en-GB" sz="1000" dirty="0"/>
                    </a:p>
                  </a:txBody>
                  <a:tcPr marL="74295" marR="74295" marT="37148" marB="37148"/>
                </a:tc>
                <a:tc hMerge="1">
                  <a:txBody>
                    <a:bodyPr/>
                    <a:lstStyle/>
                    <a:p>
                      <a:endParaRPr lang="en-GB" sz="1200" dirty="0"/>
                    </a:p>
                  </a:txBody>
                  <a:tcPr/>
                </a:tc>
                <a:extLst>
                  <a:ext uri="{0D108BD9-81ED-4DB2-BD59-A6C34878D82A}">
                    <a16:rowId xmlns:a16="http://schemas.microsoft.com/office/drawing/2014/main" val="3452446973"/>
                  </a:ext>
                </a:extLst>
              </a:tr>
              <a:tr h="239333">
                <a:tc>
                  <a:txBody>
                    <a:bodyPr/>
                    <a:lstStyle/>
                    <a:p>
                      <a:pPr algn="ctr"/>
                      <a:r>
                        <a:rPr lang="en-GB" sz="1000" b="1" dirty="0"/>
                        <a:t>TERM</a:t>
                      </a:r>
                    </a:p>
                  </a:txBody>
                  <a:tcPr marL="74295" marR="74295" marT="37148" marB="37148"/>
                </a:tc>
                <a:tc>
                  <a:txBody>
                    <a:bodyPr/>
                    <a:lstStyle/>
                    <a:p>
                      <a:pPr algn="ctr"/>
                      <a:r>
                        <a:rPr lang="en-GB" sz="1000" b="1" dirty="0"/>
                        <a:t>DEFINITION</a:t>
                      </a:r>
                    </a:p>
                  </a:txBody>
                  <a:tcPr marL="74295" marR="74295" marT="37148" marB="37148"/>
                </a:tc>
                <a:extLst>
                  <a:ext uri="{0D108BD9-81ED-4DB2-BD59-A6C34878D82A}">
                    <a16:rowId xmlns:a16="http://schemas.microsoft.com/office/drawing/2014/main" val="3475988949"/>
                  </a:ext>
                </a:extLst>
              </a:tr>
              <a:tr h="232978">
                <a:tc>
                  <a:txBody>
                    <a:bodyPr/>
                    <a:lstStyle/>
                    <a:p>
                      <a:pPr algn="ctr"/>
                      <a:r>
                        <a:rPr lang="en-GB" sz="1000" b="1" i="1" dirty="0"/>
                        <a:t>Erosion</a:t>
                      </a:r>
                    </a:p>
                  </a:txBody>
                  <a:tcPr marL="74295" marR="74295" marT="37148" marB="37148"/>
                </a:tc>
                <a:tc>
                  <a:txBody>
                    <a:bodyPr/>
                    <a:lstStyle/>
                    <a:p>
                      <a:r>
                        <a:rPr lang="en-GB" sz="1000" dirty="0"/>
                        <a:t>When rock is worn away and broken.</a:t>
                      </a:r>
                    </a:p>
                  </a:txBody>
                  <a:tcPr marL="74295" marR="74295" marT="37148" marB="37148"/>
                </a:tc>
                <a:extLst>
                  <a:ext uri="{0D108BD9-81ED-4DB2-BD59-A6C34878D82A}">
                    <a16:rowId xmlns:a16="http://schemas.microsoft.com/office/drawing/2014/main" val="1564266278"/>
                  </a:ext>
                </a:extLst>
              </a:tr>
              <a:tr h="232978">
                <a:tc>
                  <a:txBody>
                    <a:bodyPr/>
                    <a:lstStyle/>
                    <a:p>
                      <a:pPr algn="ctr"/>
                      <a:r>
                        <a:rPr lang="en-GB" sz="1000" b="1" i="1" dirty="0"/>
                        <a:t>Transportation</a:t>
                      </a:r>
                    </a:p>
                  </a:txBody>
                  <a:tcPr marL="74295" marR="74295" marT="37148" marB="37148"/>
                </a:tc>
                <a:tc>
                  <a:txBody>
                    <a:bodyPr/>
                    <a:lstStyle/>
                    <a:p>
                      <a:r>
                        <a:rPr lang="en-GB" sz="1000" dirty="0"/>
                        <a:t>When rocks</a:t>
                      </a:r>
                      <a:r>
                        <a:rPr lang="en-GB" sz="1000" baseline="0" dirty="0"/>
                        <a:t> are moved by water.</a:t>
                      </a:r>
                      <a:endParaRPr lang="en-GB" sz="1000" dirty="0"/>
                    </a:p>
                  </a:txBody>
                  <a:tcPr marL="74295" marR="74295" marT="37148" marB="37148"/>
                </a:tc>
                <a:extLst>
                  <a:ext uri="{0D108BD9-81ED-4DB2-BD59-A6C34878D82A}">
                    <a16:rowId xmlns:a16="http://schemas.microsoft.com/office/drawing/2014/main" val="3221197530"/>
                  </a:ext>
                </a:extLst>
              </a:tr>
              <a:tr h="389602">
                <a:tc>
                  <a:txBody>
                    <a:bodyPr/>
                    <a:lstStyle/>
                    <a:p>
                      <a:pPr algn="ctr"/>
                      <a:r>
                        <a:rPr lang="en-GB" sz="1000" b="1" i="1" dirty="0"/>
                        <a:t>Deposition</a:t>
                      </a:r>
                    </a:p>
                  </a:txBody>
                  <a:tcPr marL="74295" marR="74295" marT="37148" marB="37148"/>
                </a:tc>
                <a:tc>
                  <a:txBody>
                    <a:bodyPr/>
                    <a:lstStyle/>
                    <a:p>
                      <a:r>
                        <a:rPr lang="en-GB" sz="1000" dirty="0"/>
                        <a:t>When</a:t>
                      </a:r>
                      <a:r>
                        <a:rPr lang="en-GB" sz="1000" baseline="0" dirty="0"/>
                        <a:t> water loses energy and drop material is carrying.</a:t>
                      </a:r>
                      <a:endParaRPr lang="en-GB" sz="1000" dirty="0"/>
                    </a:p>
                  </a:txBody>
                  <a:tcPr marL="74295" marR="74295" marT="37148" marB="37148"/>
                </a:tc>
                <a:extLst>
                  <a:ext uri="{0D108BD9-81ED-4DB2-BD59-A6C34878D82A}">
                    <a16:rowId xmlns:a16="http://schemas.microsoft.com/office/drawing/2014/main" val="1597305700"/>
                  </a:ext>
                </a:extLst>
              </a:tr>
              <a:tr h="232978">
                <a:tc>
                  <a:txBody>
                    <a:bodyPr/>
                    <a:lstStyle/>
                    <a:p>
                      <a:pPr algn="ctr"/>
                      <a:r>
                        <a:rPr lang="en-GB" sz="1000" b="1" i="1" dirty="0"/>
                        <a:t>Landforms</a:t>
                      </a:r>
                    </a:p>
                  </a:txBody>
                  <a:tcPr marL="74295" marR="74295" marT="37148" marB="37148"/>
                </a:tc>
                <a:tc>
                  <a:txBody>
                    <a:bodyPr/>
                    <a:lstStyle/>
                    <a:p>
                      <a:r>
                        <a:rPr lang="en-GB" sz="1000" dirty="0"/>
                        <a:t>Features of the coastline.</a:t>
                      </a:r>
                    </a:p>
                  </a:txBody>
                  <a:tcPr marL="74295" marR="74295" marT="37148" marB="37148"/>
                </a:tc>
                <a:extLst>
                  <a:ext uri="{0D108BD9-81ED-4DB2-BD59-A6C34878D82A}">
                    <a16:rowId xmlns:a16="http://schemas.microsoft.com/office/drawing/2014/main" val="783196764"/>
                  </a:ext>
                </a:extLst>
              </a:tr>
              <a:tr h="1016096">
                <a:tc>
                  <a:txBody>
                    <a:bodyPr/>
                    <a:lstStyle/>
                    <a:p>
                      <a:pPr algn="ctr"/>
                      <a:r>
                        <a:rPr lang="en-GB" sz="1000" b="1" i="1" dirty="0"/>
                        <a:t>Erosional landforms</a:t>
                      </a:r>
                    </a:p>
                  </a:txBody>
                  <a:tcPr marL="74295" marR="74295" marT="37148" marB="37148"/>
                </a:tc>
                <a:tc>
                  <a:txBody>
                    <a:bodyPr/>
                    <a:lstStyle/>
                    <a:p>
                      <a:r>
                        <a:rPr lang="en-GB" sz="1000" dirty="0"/>
                        <a:t>Features</a:t>
                      </a:r>
                      <a:r>
                        <a:rPr lang="en-GB" sz="1000" baseline="0" dirty="0"/>
                        <a:t> created because of erosion:</a:t>
                      </a:r>
                    </a:p>
                    <a:p>
                      <a:r>
                        <a:rPr lang="en-GB" sz="1000" baseline="0" dirty="0"/>
                        <a:t>RIVER: Waterfall &amp; gorge / meander / oxbow lake / floodplain.</a:t>
                      </a:r>
                    </a:p>
                    <a:p>
                      <a:r>
                        <a:rPr lang="en-GB" sz="1000" baseline="0" dirty="0"/>
                        <a:t>COAST: wave cut notch &amp; platform / headland &amp; bay / cave, arch, stack, stump</a:t>
                      </a:r>
                      <a:endParaRPr lang="en-GB" sz="1000" dirty="0"/>
                    </a:p>
                  </a:txBody>
                  <a:tcPr marL="74295" marR="74295" marT="37148" marB="37148"/>
                </a:tc>
                <a:extLst>
                  <a:ext uri="{0D108BD9-81ED-4DB2-BD59-A6C34878D82A}">
                    <a16:rowId xmlns:a16="http://schemas.microsoft.com/office/drawing/2014/main" val="966487575"/>
                  </a:ext>
                </a:extLst>
              </a:tr>
              <a:tr h="859472">
                <a:tc>
                  <a:txBody>
                    <a:bodyPr/>
                    <a:lstStyle/>
                    <a:p>
                      <a:pPr algn="ctr"/>
                      <a:r>
                        <a:rPr lang="en-GB" sz="1000" b="1" i="1" dirty="0"/>
                        <a:t>Depositional landforms</a:t>
                      </a:r>
                    </a:p>
                  </a:txBody>
                  <a:tcPr marL="74295" marR="74295" marT="37148" marB="37148"/>
                </a:tc>
                <a:tc>
                  <a:txBody>
                    <a:bodyPr/>
                    <a:lstStyle/>
                    <a:p>
                      <a:r>
                        <a:rPr lang="en-GB" sz="1000" dirty="0"/>
                        <a:t>Features created because</a:t>
                      </a:r>
                      <a:r>
                        <a:rPr lang="en-GB" sz="1000" baseline="0" dirty="0"/>
                        <a:t> of deposition:</a:t>
                      </a:r>
                    </a:p>
                    <a:p>
                      <a:r>
                        <a:rPr lang="en-GB" sz="1000" baseline="0" dirty="0"/>
                        <a:t>RIVER: levees / floodplain / estuary / delta</a:t>
                      </a:r>
                    </a:p>
                    <a:p>
                      <a:r>
                        <a:rPr lang="en-GB" sz="1000" baseline="0" dirty="0"/>
                        <a:t>COAST: beach / sand dunes /spit / bar / salt marsh  </a:t>
                      </a:r>
                      <a:endParaRPr lang="en-GB" sz="1000" dirty="0"/>
                    </a:p>
                  </a:txBody>
                  <a:tcPr marL="74295" marR="74295" marT="37148" marB="37148"/>
                </a:tc>
                <a:extLst>
                  <a:ext uri="{0D108BD9-81ED-4DB2-BD59-A6C34878D82A}">
                    <a16:rowId xmlns:a16="http://schemas.microsoft.com/office/drawing/2014/main" val="1944856274"/>
                  </a:ext>
                </a:extLst>
              </a:tr>
              <a:tr h="232978">
                <a:tc>
                  <a:txBody>
                    <a:bodyPr/>
                    <a:lstStyle/>
                    <a:p>
                      <a:pPr algn="ctr"/>
                      <a:r>
                        <a:rPr lang="en-GB" sz="1000" b="1" i="1" dirty="0"/>
                        <a:t>Weathering</a:t>
                      </a:r>
                    </a:p>
                  </a:txBody>
                  <a:tcPr marL="74295" marR="74295" marT="37148" marB="37148"/>
                </a:tc>
                <a:tc>
                  <a:txBody>
                    <a:bodyPr/>
                    <a:lstStyle/>
                    <a:p>
                      <a:r>
                        <a:rPr lang="en-GB" sz="1000" dirty="0"/>
                        <a:t>When rock is weakened but</a:t>
                      </a:r>
                      <a:r>
                        <a:rPr lang="en-GB" sz="1000" baseline="0" dirty="0"/>
                        <a:t> not moved.</a:t>
                      </a:r>
                      <a:endParaRPr lang="en-GB" sz="1000" dirty="0"/>
                    </a:p>
                  </a:txBody>
                  <a:tcPr marL="74295" marR="74295" marT="37148" marB="37148"/>
                </a:tc>
                <a:extLst>
                  <a:ext uri="{0D108BD9-81ED-4DB2-BD59-A6C34878D82A}">
                    <a16:rowId xmlns:a16="http://schemas.microsoft.com/office/drawing/2014/main" val="3056420623"/>
                  </a:ext>
                </a:extLst>
              </a:tr>
              <a:tr h="389602">
                <a:tc>
                  <a:txBody>
                    <a:bodyPr/>
                    <a:lstStyle/>
                    <a:p>
                      <a:pPr algn="ctr"/>
                      <a:r>
                        <a:rPr lang="en-GB" sz="1000" b="1" i="1" dirty="0"/>
                        <a:t>Mass</a:t>
                      </a:r>
                      <a:r>
                        <a:rPr lang="en-GB" sz="1000" b="1" i="1" baseline="0" dirty="0"/>
                        <a:t> Movement</a:t>
                      </a:r>
                      <a:endParaRPr lang="en-GB" sz="1000" b="1" i="1" dirty="0"/>
                    </a:p>
                  </a:txBody>
                  <a:tcPr marL="74295" marR="74295" marT="37148" marB="37148"/>
                </a:tc>
                <a:tc>
                  <a:txBody>
                    <a:bodyPr/>
                    <a:lstStyle/>
                    <a:p>
                      <a:r>
                        <a:rPr lang="en-GB" sz="1000" dirty="0"/>
                        <a:t>When rock breaks off a cliff face. Can be a slump</a:t>
                      </a:r>
                      <a:r>
                        <a:rPr lang="en-GB" sz="1000" baseline="0" dirty="0"/>
                        <a:t> or a slide.</a:t>
                      </a:r>
                      <a:endParaRPr lang="en-GB" sz="1000" dirty="0"/>
                    </a:p>
                  </a:txBody>
                  <a:tcPr marL="74295" marR="74295" marT="37148" marB="37148"/>
                </a:tc>
                <a:extLst>
                  <a:ext uri="{0D108BD9-81ED-4DB2-BD59-A6C34878D82A}">
                    <a16:rowId xmlns:a16="http://schemas.microsoft.com/office/drawing/2014/main" val="2560390298"/>
                  </a:ext>
                </a:extLst>
              </a:tr>
              <a:tr h="546225">
                <a:tc>
                  <a:txBody>
                    <a:bodyPr/>
                    <a:lstStyle/>
                    <a:p>
                      <a:pPr algn="ctr"/>
                      <a:r>
                        <a:rPr lang="en-GB" sz="1000" b="1" i="1" dirty="0"/>
                        <a:t>Flashy hydrograph</a:t>
                      </a:r>
                    </a:p>
                  </a:txBody>
                  <a:tcPr marL="74295" marR="74295" marT="37148" marB="37148"/>
                </a:tc>
                <a:tc>
                  <a:txBody>
                    <a:bodyPr/>
                    <a:lstStyle/>
                    <a:p>
                      <a:r>
                        <a:rPr lang="en-GB" sz="1000" dirty="0"/>
                        <a:t>Short</a:t>
                      </a:r>
                      <a:r>
                        <a:rPr lang="en-GB" sz="1000" baseline="0" dirty="0"/>
                        <a:t> lag time / high discharge – water has got to the river quickly (surface run off)</a:t>
                      </a:r>
                      <a:endParaRPr lang="en-GB" sz="1000" dirty="0"/>
                    </a:p>
                  </a:txBody>
                  <a:tcPr marL="74295" marR="74295" marT="37148" marB="37148"/>
                </a:tc>
                <a:extLst>
                  <a:ext uri="{0D108BD9-81ED-4DB2-BD59-A6C34878D82A}">
                    <a16:rowId xmlns:a16="http://schemas.microsoft.com/office/drawing/2014/main" val="3825837227"/>
                  </a:ext>
                </a:extLst>
              </a:tr>
              <a:tr h="546225">
                <a:tc>
                  <a:txBody>
                    <a:bodyPr/>
                    <a:lstStyle/>
                    <a:p>
                      <a:pPr algn="ctr"/>
                      <a:r>
                        <a:rPr lang="en-GB" sz="1000" b="1" i="1" dirty="0"/>
                        <a:t>Subdued</a:t>
                      </a:r>
                      <a:r>
                        <a:rPr lang="en-GB" sz="1000" b="1" i="1" baseline="0" dirty="0"/>
                        <a:t> hydrograph</a:t>
                      </a:r>
                      <a:endParaRPr lang="en-GB" sz="1000" b="1" i="1" dirty="0"/>
                    </a:p>
                  </a:txBody>
                  <a:tcPr marL="74295" marR="74295" marT="37148" marB="37148"/>
                </a:tc>
                <a:tc>
                  <a:txBody>
                    <a:bodyPr/>
                    <a:lstStyle/>
                    <a:p>
                      <a:r>
                        <a:rPr lang="en-GB" sz="1000" dirty="0"/>
                        <a:t>Long lag time / low</a:t>
                      </a:r>
                      <a:r>
                        <a:rPr lang="en-GB" sz="1000" baseline="0" dirty="0"/>
                        <a:t> discharge – water has got to the river slowly (</a:t>
                      </a:r>
                      <a:r>
                        <a:rPr lang="en-GB" sz="1000" baseline="0" dirty="0" err="1"/>
                        <a:t>throughflow</a:t>
                      </a:r>
                      <a:r>
                        <a:rPr lang="en-GB" sz="1000" baseline="0" dirty="0"/>
                        <a:t>).</a:t>
                      </a:r>
                      <a:endParaRPr lang="en-GB" sz="1000" dirty="0"/>
                    </a:p>
                  </a:txBody>
                  <a:tcPr marL="74295" marR="74295" marT="37148" marB="37148"/>
                </a:tc>
                <a:extLst>
                  <a:ext uri="{0D108BD9-81ED-4DB2-BD59-A6C34878D82A}">
                    <a16:rowId xmlns:a16="http://schemas.microsoft.com/office/drawing/2014/main" val="2708431365"/>
                  </a:ext>
                </a:extLst>
              </a:tr>
              <a:tr h="232978">
                <a:tc>
                  <a:txBody>
                    <a:bodyPr/>
                    <a:lstStyle/>
                    <a:p>
                      <a:pPr algn="ctr"/>
                      <a:r>
                        <a:rPr lang="en-GB" sz="1000" b="1" i="1" dirty="0"/>
                        <a:t>Flooding</a:t>
                      </a:r>
                    </a:p>
                  </a:txBody>
                  <a:tcPr marL="74295" marR="74295" marT="37148" marB="37148"/>
                </a:tc>
                <a:tc>
                  <a:txBody>
                    <a:bodyPr/>
                    <a:lstStyle/>
                    <a:p>
                      <a:r>
                        <a:rPr lang="en-GB" sz="1000" dirty="0"/>
                        <a:t>Water</a:t>
                      </a:r>
                      <a:r>
                        <a:rPr lang="en-GB" sz="1000" baseline="0" dirty="0"/>
                        <a:t> overflows onto the land.</a:t>
                      </a:r>
                      <a:endParaRPr lang="en-GB" sz="1000" dirty="0"/>
                    </a:p>
                  </a:txBody>
                  <a:tcPr marL="74295" marR="74295" marT="37148" marB="37148"/>
                </a:tc>
                <a:extLst>
                  <a:ext uri="{0D108BD9-81ED-4DB2-BD59-A6C34878D82A}">
                    <a16:rowId xmlns:a16="http://schemas.microsoft.com/office/drawing/2014/main" val="3051391081"/>
                  </a:ext>
                </a:extLst>
              </a:tr>
              <a:tr h="232978">
                <a:tc>
                  <a:txBody>
                    <a:bodyPr/>
                    <a:lstStyle/>
                    <a:p>
                      <a:pPr algn="ctr"/>
                      <a:r>
                        <a:rPr lang="en-GB" sz="1000" b="1" i="1" dirty="0"/>
                        <a:t>Physical</a:t>
                      </a:r>
                      <a:r>
                        <a:rPr lang="en-GB" sz="1000" b="1" i="1" baseline="0" dirty="0"/>
                        <a:t> causes</a:t>
                      </a:r>
                      <a:endParaRPr lang="en-GB" sz="1000" b="1" i="1" dirty="0"/>
                    </a:p>
                  </a:txBody>
                  <a:tcPr marL="74295" marR="74295" marT="37148" marB="37148"/>
                </a:tc>
                <a:tc>
                  <a:txBody>
                    <a:bodyPr/>
                    <a:lstStyle/>
                    <a:p>
                      <a:r>
                        <a:rPr lang="en-GB" sz="1000" dirty="0"/>
                        <a:t>Causes rooted in nature (EG. Heavy rain)</a:t>
                      </a:r>
                    </a:p>
                  </a:txBody>
                  <a:tcPr marL="74295" marR="74295" marT="37148" marB="37148"/>
                </a:tc>
                <a:extLst>
                  <a:ext uri="{0D108BD9-81ED-4DB2-BD59-A6C34878D82A}">
                    <a16:rowId xmlns:a16="http://schemas.microsoft.com/office/drawing/2014/main" val="536798300"/>
                  </a:ext>
                </a:extLst>
              </a:tr>
              <a:tr h="232978">
                <a:tc>
                  <a:txBody>
                    <a:bodyPr/>
                    <a:lstStyle/>
                    <a:p>
                      <a:pPr algn="ctr"/>
                      <a:r>
                        <a:rPr lang="en-GB" sz="1000" b="1" i="1" dirty="0"/>
                        <a:t>Human causes</a:t>
                      </a:r>
                    </a:p>
                  </a:txBody>
                  <a:tcPr marL="74295" marR="74295" marT="37148" marB="37148"/>
                </a:tc>
                <a:tc>
                  <a:txBody>
                    <a:bodyPr/>
                    <a:lstStyle/>
                    <a:p>
                      <a:r>
                        <a:rPr lang="en-GB" sz="1000" dirty="0"/>
                        <a:t>Caused by humans (EG.</a:t>
                      </a:r>
                      <a:r>
                        <a:rPr lang="en-GB" sz="1000" baseline="0" dirty="0"/>
                        <a:t> Deforestation)</a:t>
                      </a:r>
                      <a:endParaRPr lang="en-GB" sz="1000" dirty="0"/>
                    </a:p>
                  </a:txBody>
                  <a:tcPr marL="74295" marR="74295" marT="37148" marB="37148"/>
                </a:tc>
                <a:extLst>
                  <a:ext uri="{0D108BD9-81ED-4DB2-BD59-A6C34878D82A}">
                    <a16:rowId xmlns:a16="http://schemas.microsoft.com/office/drawing/2014/main" val="752199173"/>
                  </a:ext>
                </a:extLst>
              </a:tr>
              <a:tr h="232978">
                <a:tc>
                  <a:txBody>
                    <a:bodyPr/>
                    <a:lstStyle/>
                    <a:p>
                      <a:pPr algn="ctr"/>
                      <a:r>
                        <a:rPr lang="en-GB" sz="1000" b="1" i="1" dirty="0"/>
                        <a:t>Management</a:t>
                      </a:r>
                    </a:p>
                  </a:txBody>
                  <a:tcPr marL="74295" marR="74295" marT="37148" marB="37148"/>
                </a:tc>
                <a:tc>
                  <a:txBody>
                    <a:bodyPr/>
                    <a:lstStyle/>
                    <a:p>
                      <a:r>
                        <a:rPr lang="en-GB" sz="1000" dirty="0"/>
                        <a:t>Minimis</a:t>
                      </a:r>
                      <a:r>
                        <a:rPr lang="en-GB" sz="1000" baseline="0" dirty="0"/>
                        <a:t>e or stop the effects of a hazard.</a:t>
                      </a:r>
                      <a:endParaRPr lang="en-GB" sz="1000" dirty="0"/>
                    </a:p>
                  </a:txBody>
                  <a:tcPr marL="74295" marR="74295" marT="37148" marB="37148"/>
                </a:tc>
                <a:extLst>
                  <a:ext uri="{0D108BD9-81ED-4DB2-BD59-A6C34878D82A}">
                    <a16:rowId xmlns:a16="http://schemas.microsoft.com/office/drawing/2014/main" val="2350835976"/>
                  </a:ext>
                </a:extLst>
              </a:tr>
              <a:tr h="389602">
                <a:tc>
                  <a:txBody>
                    <a:bodyPr/>
                    <a:lstStyle/>
                    <a:p>
                      <a:pPr algn="ctr"/>
                      <a:r>
                        <a:rPr lang="en-GB" sz="1000" b="1" i="1" dirty="0"/>
                        <a:t>Hard Engineering</a:t>
                      </a:r>
                    </a:p>
                  </a:txBody>
                  <a:tcPr marL="74295" marR="74295" marT="37148" marB="37148"/>
                </a:tc>
                <a:tc>
                  <a:txBody>
                    <a:bodyPr/>
                    <a:lstStyle/>
                    <a:p>
                      <a:r>
                        <a:rPr lang="en-GB" sz="1000" dirty="0"/>
                        <a:t>Building</a:t>
                      </a:r>
                      <a:r>
                        <a:rPr lang="en-GB" sz="1000" baseline="0" dirty="0"/>
                        <a:t> structures to stop the river flooding. EG. Flood walls.</a:t>
                      </a:r>
                      <a:endParaRPr lang="en-GB" sz="1000" dirty="0"/>
                    </a:p>
                  </a:txBody>
                  <a:tcPr marL="74295" marR="74295" marT="37148" marB="37148"/>
                </a:tc>
                <a:extLst>
                  <a:ext uri="{0D108BD9-81ED-4DB2-BD59-A6C34878D82A}">
                    <a16:rowId xmlns:a16="http://schemas.microsoft.com/office/drawing/2014/main" val="3299069236"/>
                  </a:ext>
                </a:extLst>
              </a:tr>
              <a:tr h="389602">
                <a:tc>
                  <a:txBody>
                    <a:bodyPr/>
                    <a:lstStyle/>
                    <a:p>
                      <a:pPr algn="ctr"/>
                      <a:r>
                        <a:rPr lang="en-GB" sz="1000" b="1" i="1" dirty="0"/>
                        <a:t>Soft</a:t>
                      </a:r>
                      <a:r>
                        <a:rPr lang="en-GB" sz="1000" b="1" i="1" baseline="0" dirty="0"/>
                        <a:t> Engineering</a:t>
                      </a:r>
                      <a:endParaRPr lang="en-GB" sz="1000" b="1" i="1" dirty="0"/>
                    </a:p>
                  </a:txBody>
                  <a:tcPr marL="74295" marR="74295" marT="37148" marB="37148"/>
                </a:tc>
                <a:tc>
                  <a:txBody>
                    <a:bodyPr/>
                    <a:lstStyle/>
                    <a:p>
                      <a:r>
                        <a:rPr lang="en-GB" sz="1000" dirty="0"/>
                        <a:t>Using natural</a:t>
                      </a:r>
                      <a:r>
                        <a:rPr lang="en-GB" sz="1000" baseline="0" dirty="0"/>
                        <a:t> processes or minimising effects. EG. Planting trees</a:t>
                      </a:r>
                      <a:endParaRPr lang="en-GB" sz="1000" dirty="0"/>
                    </a:p>
                  </a:txBody>
                  <a:tcPr marL="74295" marR="74295" marT="37148" marB="37148"/>
                </a:tc>
                <a:extLst>
                  <a:ext uri="{0D108BD9-81ED-4DB2-BD59-A6C34878D82A}">
                    <a16:rowId xmlns:a16="http://schemas.microsoft.com/office/drawing/2014/main" val="1862820977"/>
                  </a:ext>
                </a:extLst>
              </a:tr>
            </a:tbl>
          </a:graphicData>
        </a:graphic>
      </p:graphicFrame>
      <p:pic>
        <p:nvPicPr>
          <p:cNvPr id="1028" name="Picture 4" descr="https://static.thenounproject.com/png/2053726-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9248" y="-49609"/>
            <a:ext cx="711769" cy="7117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tatic.thenounproject.com/png/2327700-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5537" y="5576875"/>
            <a:ext cx="454615" cy="4546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tatic.thenounproject.com/png/1511275-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7145"/>
            <a:ext cx="609460" cy="6094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tatic.thenounproject.com/png/3025615-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3685" y="2326672"/>
            <a:ext cx="632947" cy="6329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tatic.thenounproject.com/png/3022630-2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4937" y="3744158"/>
            <a:ext cx="512692" cy="5126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static.thenounproject.com/png/1937836-2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0861" y="2706510"/>
            <a:ext cx="517451" cy="5174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static.thenounproject.com/png/2287460-20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0793" y="303519"/>
            <a:ext cx="436972" cy="43697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static.thenounproject.com/png/2817250-20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5300" y="6203982"/>
            <a:ext cx="585960" cy="58596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static.thenounproject.com/png/1659407-20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07688" y="-174944"/>
            <a:ext cx="683217" cy="68321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static.thenounproject.com/png/580752-20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01126" y="222768"/>
            <a:ext cx="401005" cy="40100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static.thenounproject.com/png/346174-20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14069" y="740491"/>
            <a:ext cx="476836" cy="47683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static.thenounproject.com/png/2188974-20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61106" y="5121450"/>
            <a:ext cx="539939" cy="53993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static.thenounproject.com/png/1708096-20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89181" y="3547451"/>
            <a:ext cx="479776" cy="47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7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7124"/>
          <a:ext cx="3391393" cy="6840876"/>
        </p:xfrm>
        <a:graphic>
          <a:graphicData uri="http://schemas.openxmlformats.org/drawingml/2006/table">
            <a:tbl>
              <a:tblPr firstRow="1" bandRow="1">
                <a:tableStyleId>{5C22544A-7EE6-4342-B048-85BDC9FD1C3A}</a:tableStyleId>
              </a:tblPr>
              <a:tblGrid>
                <a:gridCol w="1092528">
                  <a:extLst>
                    <a:ext uri="{9D8B030D-6E8A-4147-A177-3AD203B41FA5}">
                      <a16:colId xmlns:a16="http://schemas.microsoft.com/office/drawing/2014/main" val="2661366143"/>
                    </a:ext>
                  </a:extLst>
                </a:gridCol>
                <a:gridCol w="2298865">
                  <a:extLst>
                    <a:ext uri="{9D8B030D-6E8A-4147-A177-3AD203B41FA5}">
                      <a16:colId xmlns:a16="http://schemas.microsoft.com/office/drawing/2014/main" val="4275115596"/>
                    </a:ext>
                  </a:extLst>
                </a:gridCol>
              </a:tblGrid>
              <a:tr h="247652">
                <a:tc gridSpan="2">
                  <a:txBody>
                    <a:bodyPr/>
                    <a:lstStyle/>
                    <a:p>
                      <a:pPr algn="ctr"/>
                      <a:r>
                        <a:rPr lang="en-GB" sz="1100" dirty="0"/>
                        <a:t>URBAN ISSUES AND CHALLENGES</a:t>
                      </a:r>
                    </a:p>
                  </a:txBody>
                  <a:tcPr marL="74295" marR="74295" marT="37148" marB="37148"/>
                </a:tc>
                <a:tc hMerge="1">
                  <a:txBody>
                    <a:bodyPr/>
                    <a:lstStyle/>
                    <a:p>
                      <a:endParaRPr lang="en-GB" sz="1200" dirty="0"/>
                    </a:p>
                  </a:txBody>
                  <a:tcPr/>
                </a:tc>
                <a:extLst>
                  <a:ext uri="{0D108BD9-81ED-4DB2-BD59-A6C34878D82A}">
                    <a16:rowId xmlns:a16="http://schemas.microsoft.com/office/drawing/2014/main" val="3452446973"/>
                  </a:ext>
                </a:extLst>
              </a:tr>
              <a:tr h="211456">
                <a:tc>
                  <a:txBody>
                    <a:bodyPr/>
                    <a:lstStyle/>
                    <a:p>
                      <a:pPr algn="ctr"/>
                      <a:r>
                        <a:rPr lang="en-GB" sz="1000" b="1" dirty="0"/>
                        <a:t>TERM</a:t>
                      </a:r>
                    </a:p>
                  </a:txBody>
                  <a:tcPr marL="74295" marR="74295" marT="37148" marB="37148"/>
                </a:tc>
                <a:tc>
                  <a:txBody>
                    <a:bodyPr/>
                    <a:lstStyle/>
                    <a:p>
                      <a:pPr algn="ctr"/>
                      <a:r>
                        <a:rPr lang="en-GB" sz="1000" b="1" dirty="0"/>
                        <a:t>DEFINITION</a:t>
                      </a:r>
                    </a:p>
                  </a:txBody>
                  <a:tcPr marL="74295" marR="74295" marT="37148" marB="37148"/>
                </a:tc>
                <a:extLst>
                  <a:ext uri="{0D108BD9-81ED-4DB2-BD59-A6C34878D82A}">
                    <a16:rowId xmlns:a16="http://schemas.microsoft.com/office/drawing/2014/main" val="3475988949"/>
                  </a:ext>
                </a:extLst>
              </a:tr>
              <a:tr h="211456">
                <a:tc>
                  <a:txBody>
                    <a:bodyPr/>
                    <a:lstStyle/>
                    <a:p>
                      <a:pPr algn="ctr"/>
                      <a:r>
                        <a:rPr lang="en-GB" sz="1000" b="1" i="1" dirty="0"/>
                        <a:t>NEE</a:t>
                      </a:r>
                    </a:p>
                  </a:txBody>
                  <a:tcPr marL="74295" marR="74295" marT="37148" marB="37148"/>
                </a:tc>
                <a:tc>
                  <a:txBody>
                    <a:bodyPr/>
                    <a:lstStyle/>
                    <a:p>
                      <a:r>
                        <a:rPr lang="en-GB" sz="1000" dirty="0"/>
                        <a:t>Newly</a:t>
                      </a:r>
                      <a:r>
                        <a:rPr lang="en-GB" sz="1000" baseline="0" dirty="0"/>
                        <a:t> Emerging Economy.</a:t>
                      </a:r>
                      <a:endParaRPr lang="en-GB" sz="1000" dirty="0"/>
                    </a:p>
                  </a:txBody>
                  <a:tcPr marL="74295" marR="74295" marT="37148" marB="37148"/>
                </a:tc>
                <a:extLst>
                  <a:ext uri="{0D108BD9-81ED-4DB2-BD59-A6C34878D82A}">
                    <a16:rowId xmlns:a16="http://schemas.microsoft.com/office/drawing/2014/main" val="1564266278"/>
                  </a:ext>
                </a:extLst>
              </a:tr>
              <a:tr h="211456">
                <a:tc>
                  <a:txBody>
                    <a:bodyPr/>
                    <a:lstStyle/>
                    <a:p>
                      <a:pPr algn="ctr"/>
                      <a:r>
                        <a:rPr lang="en-GB" sz="1000" b="1" i="1" dirty="0"/>
                        <a:t>Urbanisation</a:t>
                      </a:r>
                    </a:p>
                  </a:txBody>
                  <a:tcPr marL="74295" marR="74295" marT="37148" marB="37148"/>
                </a:tc>
                <a:tc>
                  <a:txBody>
                    <a:bodyPr/>
                    <a:lstStyle/>
                    <a:p>
                      <a:r>
                        <a:rPr lang="en-GB" sz="1000" dirty="0"/>
                        <a:t>Increased amount</a:t>
                      </a:r>
                      <a:r>
                        <a:rPr lang="en-GB" sz="1000" baseline="0" dirty="0"/>
                        <a:t> of people living in cities.</a:t>
                      </a:r>
                      <a:endParaRPr lang="en-GB" sz="1000" dirty="0"/>
                    </a:p>
                  </a:txBody>
                  <a:tcPr marL="74295" marR="74295" marT="37148" marB="37148"/>
                </a:tc>
                <a:extLst>
                  <a:ext uri="{0D108BD9-81ED-4DB2-BD59-A6C34878D82A}">
                    <a16:rowId xmlns:a16="http://schemas.microsoft.com/office/drawing/2014/main" val="73797701"/>
                  </a:ext>
                </a:extLst>
              </a:tr>
              <a:tr h="211456">
                <a:tc>
                  <a:txBody>
                    <a:bodyPr/>
                    <a:lstStyle/>
                    <a:p>
                      <a:pPr algn="ctr"/>
                      <a:r>
                        <a:rPr lang="en-GB" sz="1000" b="1" i="1" dirty="0"/>
                        <a:t>Urban sprawl</a:t>
                      </a:r>
                    </a:p>
                  </a:txBody>
                  <a:tcPr marL="74295" marR="74295" marT="37148" marB="37148"/>
                </a:tc>
                <a:tc>
                  <a:txBody>
                    <a:bodyPr/>
                    <a:lstStyle/>
                    <a:p>
                      <a:r>
                        <a:rPr lang="en-GB" sz="1000" dirty="0"/>
                        <a:t>The size of the city increasing</a:t>
                      </a:r>
                      <a:r>
                        <a:rPr lang="en-GB" sz="1000" baseline="0" dirty="0"/>
                        <a:t>.</a:t>
                      </a:r>
                      <a:endParaRPr lang="en-GB" sz="1000" dirty="0"/>
                    </a:p>
                  </a:txBody>
                  <a:tcPr marL="74295" marR="74295" marT="37148" marB="37148"/>
                </a:tc>
                <a:extLst>
                  <a:ext uri="{0D108BD9-81ED-4DB2-BD59-A6C34878D82A}">
                    <a16:rowId xmlns:a16="http://schemas.microsoft.com/office/drawing/2014/main" val="3221197530"/>
                  </a:ext>
                </a:extLst>
              </a:tr>
              <a:tr h="211456">
                <a:tc>
                  <a:txBody>
                    <a:bodyPr/>
                    <a:lstStyle/>
                    <a:p>
                      <a:pPr algn="ctr"/>
                      <a:r>
                        <a:rPr lang="en-GB" sz="1000" b="1" i="1" dirty="0"/>
                        <a:t>Megacity</a:t>
                      </a:r>
                    </a:p>
                  </a:txBody>
                  <a:tcPr marL="74295" marR="74295" marT="37148" marB="37148"/>
                </a:tc>
                <a:tc>
                  <a:txBody>
                    <a:bodyPr/>
                    <a:lstStyle/>
                    <a:p>
                      <a:r>
                        <a:rPr lang="en-GB" sz="1000" dirty="0"/>
                        <a:t>City</a:t>
                      </a:r>
                      <a:r>
                        <a:rPr lang="en-GB" sz="1000" baseline="0" dirty="0"/>
                        <a:t> with a population over 10 million.</a:t>
                      </a:r>
                      <a:endParaRPr lang="en-GB" sz="1000" dirty="0"/>
                    </a:p>
                  </a:txBody>
                  <a:tcPr marL="74295" marR="74295" marT="37148" marB="37148"/>
                </a:tc>
                <a:extLst>
                  <a:ext uri="{0D108BD9-81ED-4DB2-BD59-A6C34878D82A}">
                    <a16:rowId xmlns:a16="http://schemas.microsoft.com/office/drawing/2014/main" val="1597305700"/>
                  </a:ext>
                </a:extLst>
              </a:tr>
              <a:tr h="348616">
                <a:tc>
                  <a:txBody>
                    <a:bodyPr/>
                    <a:lstStyle/>
                    <a:p>
                      <a:pPr algn="ctr"/>
                      <a:r>
                        <a:rPr lang="en-GB" sz="1000" b="1" i="1" dirty="0"/>
                        <a:t>Opportunities</a:t>
                      </a:r>
                    </a:p>
                  </a:txBody>
                  <a:tcPr marL="74295" marR="74295" marT="37148" marB="37148"/>
                </a:tc>
                <a:tc>
                  <a:txBody>
                    <a:bodyPr/>
                    <a:lstStyle/>
                    <a:p>
                      <a:r>
                        <a:rPr lang="en-GB" sz="1000" dirty="0"/>
                        <a:t>Positives</a:t>
                      </a:r>
                      <a:r>
                        <a:rPr lang="en-GB" sz="1000" baseline="0" dirty="0"/>
                        <a:t> / advantages (give people a better life).</a:t>
                      </a:r>
                      <a:endParaRPr lang="en-GB" sz="1000" dirty="0"/>
                    </a:p>
                  </a:txBody>
                  <a:tcPr marL="74295" marR="74295" marT="37148" marB="37148"/>
                </a:tc>
                <a:extLst>
                  <a:ext uri="{0D108BD9-81ED-4DB2-BD59-A6C34878D82A}">
                    <a16:rowId xmlns:a16="http://schemas.microsoft.com/office/drawing/2014/main" val="783196764"/>
                  </a:ext>
                </a:extLst>
              </a:tr>
              <a:tr h="348616">
                <a:tc>
                  <a:txBody>
                    <a:bodyPr/>
                    <a:lstStyle/>
                    <a:p>
                      <a:pPr algn="ctr"/>
                      <a:r>
                        <a:rPr lang="en-GB" sz="1000" b="1" i="1" dirty="0"/>
                        <a:t>Challenges</a:t>
                      </a:r>
                    </a:p>
                  </a:txBody>
                  <a:tcPr marL="74295" marR="74295" marT="37148" marB="37148"/>
                </a:tc>
                <a:tc>
                  <a:txBody>
                    <a:bodyPr/>
                    <a:lstStyle/>
                    <a:p>
                      <a:r>
                        <a:rPr lang="en-GB" sz="1000" dirty="0"/>
                        <a:t>Negatives / disadvantages</a:t>
                      </a:r>
                      <a:r>
                        <a:rPr lang="en-GB" sz="1000" baseline="0" dirty="0"/>
                        <a:t> (makes peoples’ lives worse).</a:t>
                      </a:r>
                      <a:endParaRPr lang="en-GB" sz="1000" dirty="0"/>
                    </a:p>
                  </a:txBody>
                  <a:tcPr marL="74295" marR="74295" marT="37148" marB="37148"/>
                </a:tc>
                <a:extLst>
                  <a:ext uri="{0D108BD9-81ED-4DB2-BD59-A6C34878D82A}">
                    <a16:rowId xmlns:a16="http://schemas.microsoft.com/office/drawing/2014/main" val="966487575"/>
                  </a:ext>
                </a:extLst>
              </a:tr>
              <a:tr h="348616">
                <a:tc>
                  <a:txBody>
                    <a:bodyPr/>
                    <a:lstStyle/>
                    <a:p>
                      <a:pPr algn="ctr"/>
                      <a:r>
                        <a:rPr lang="en-GB" sz="1000" b="1" i="1" dirty="0"/>
                        <a:t>National Importance</a:t>
                      </a:r>
                    </a:p>
                  </a:txBody>
                  <a:tcPr marL="74295" marR="74295" marT="37148" marB="37148"/>
                </a:tc>
                <a:tc>
                  <a:txBody>
                    <a:bodyPr/>
                    <a:lstStyle/>
                    <a:p>
                      <a:r>
                        <a:rPr lang="en-GB" sz="1000" dirty="0"/>
                        <a:t>Why it is important for the country that it is in.</a:t>
                      </a:r>
                    </a:p>
                  </a:txBody>
                  <a:tcPr marL="74295" marR="74295" marT="37148" marB="37148"/>
                </a:tc>
                <a:extLst>
                  <a:ext uri="{0D108BD9-81ED-4DB2-BD59-A6C34878D82A}">
                    <a16:rowId xmlns:a16="http://schemas.microsoft.com/office/drawing/2014/main" val="1944856274"/>
                  </a:ext>
                </a:extLst>
              </a:tr>
              <a:tr h="348616">
                <a:tc>
                  <a:txBody>
                    <a:bodyPr/>
                    <a:lstStyle/>
                    <a:p>
                      <a:pPr algn="ctr"/>
                      <a:r>
                        <a:rPr lang="en-GB" sz="1000" b="1" i="1" dirty="0"/>
                        <a:t>International importance</a:t>
                      </a:r>
                    </a:p>
                  </a:txBody>
                  <a:tcPr marL="74295" marR="74295" marT="37148" marB="37148"/>
                </a:tc>
                <a:tc>
                  <a:txBody>
                    <a:bodyPr/>
                    <a:lstStyle/>
                    <a:p>
                      <a:r>
                        <a:rPr lang="en-GB" sz="1000" dirty="0"/>
                        <a:t>Why it</a:t>
                      </a:r>
                      <a:r>
                        <a:rPr lang="en-GB" sz="1000" baseline="0" dirty="0"/>
                        <a:t> is important for other countries and the whole world.</a:t>
                      </a:r>
                      <a:endParaRPr lang="en-GB" sz="1000" dirty="0"/>
                    </a:p>
                  </a:txBody>
                  <a:tcPr marL="74295" marR="74295" marT="37148" marB="37148"/>
                </a:tc>
                <a:extLst>
                  <a:ext uri="{0D108BD9-81ED-4DB2-BD59-A6C34878D82A}">
                    <a16:rowId xmlns:a16="http://schemas.microsoft.com/office/drawing/2014/main" val="3056420623"/>
                  </a:ext>
                </a:extLst>
              </a:tr>
              <a:tr h="348616">
                <a:tc>
                  <a:txBody>
                    <a:bodyPr/>
                    <a:lstStyle/>
                    <a:p>
                      <a:pPr algn="ctr"/>
                      <a:r>
                        <a:rPr lang="en-GB" sz="1000" b="1" i="1" dirty="0"/>
                        <a:t>Urban</a:t>
                      </a:r>
                      <a:r>
                        <a:rPr lang="en-GB" sz="1000" b="1" i="1" baseline="0" dirty="0"/>
                        <a:t> planning strategy</a:t>
                      </a:r>
                      <a:endParaRPr lang="en-GB" sz="1000" b="1" i="1" dirty="0"/>
                    </a:p>
                  </a:txBody>
                  <a:tcPr marL="74295" marR="74295" marT="37148" marB="37148"/>
                </a:tc>
                <a:tc>
                  <a:txBody>
                    <a:bodyPr/>
                    <a:lstStyle/>
                    <a:p>
                      <a:r>
                        <a:rPr lang="en-GB" sz="1000" dirty="0"/>
                        <a:t>Things</a:t>
                      </a:r>
                      <a:r>
                        <a:rPr lang="en-GB" sz="1000" baseline="0" dirty="0"/>
                        <a:t> done to improve life for people living in the city.</a:t>
                      </a:r>
                      <a:endParaRPr lang="en-GB" sz="1000" dirty="0"/>
                    </a:p>
                  </a:txBody>
                  <a:tcPr marL="74295" marR="74295" marT="37148" marB="37148"/>
                </a:tc>
                <a:extLst>
                  <a:ext uri="{0D108BD9-81ED-4DB2-BD59-A6C34878D82A}">
                    <a16:rowId xmlns:a16="http://schemas.microsoft.com/office/drawing/2014/main" val="2560390298"/>
                  </a:ext>
                </a:extLst>
              </a:tr>
              <a:tr h="348616">
                <a:tc>
                  <a:txBody>
                    <a:bodyPr/>
                    <a:lstStyle/>
                    <a:p>
                      <a:pPr algn="ctr"/>
                      <a:r>
                        <a:rPr lang="en-GB" sz="1000" b="1" i="1" dirty="0"/>
                        <a:t>Regeneration</a:t>
                      </a:r>
                    </a:p>
                  </a:txBody>
                  <a:tcPr marL="74295" marR="74295" marT="37148" marB="37148"/>
                </a:tc>
                <a:tc>
                  <a:txBody>
                    <a:bodyPr/>
                    <a:lstStyle/>
                    <a:p>
                      <a:r>
                        <a:rPr lang="en-GB" sz="1000" dirty="0"/>
                        <a:t>Improving</a:t>
                      </a:r>
                      <a:r>
                        <a:rPr lang="en-GB" sz="1000" baseline="0" dirty="0"/>
                        <a:t> or redeveloping an area to attract people and investment back.</a:t>
                      </a:r>
                      <a:endParaRPr lang="en-GB" sz="1000" dirty="0"/>
                    </a:p>
                  </a:txBody>
                  <a:tcPr marL="74295" marR="74295" marT="37148" marB="37148"/>
                </a:tc>
                <a:extLst>
                  <a:ext uri="{0D108BD9-81ED-4DB2-BD59-A6C34878D82A}">
                    <a16:rowId xmlns:a16="http://schemas.microsoft.com/office/drawing/2014/main" val="3825837227"/>
                  </a:ext>
                </a:extLst>
              </a:tr>
              <a:tr h="348616">
                <a:tc>
                  <a:txBody>
                    <a:bodyPr/>
                    <a:lstStyle/>
                    <a:p>
                      <a:pPr algn="ctr"/>
                      <a:r>
                        <a:rPr lang="en-GB" sz="1000" b="1" i="1" dirty="0"/>
                        <a:t>Multiplier</a:t>
                      </a:r>
                      <a:r>
                        <a:rPr lang="en-GB" sz="1000" b="1" i="1" baseline="0" dirty="0"/>
                        <a:t> Effect</a:t>
                      </a:r>
                      <a:endParaRPr lang="en-GB" sz="1000" b="1" i="1" dirty="0"/>
                    </a:p>
                  </a:txBody>
                  <a:tcPr marL="74295" marR="74295" marT="37148" marB="37148"/>
                </a:tc>
                <a:tc>
                  <a:txBody>
                    <a:bodyPr/>
                    <a:lstStyle/>
                    <a:p>
                      <a:r>
                        <a:rPr lang="en-GB" sz="1000" dirty="0"/>
                        <a:t>When</a:t>
                      </a:r>
                      <a:r>
                        <a:rPr lang="en-GB" sz="1000" baseline="0" dirty="0"/>
                        <a:t> businesses move in, this attracts people -this repeats increasing the economy.</a:t>
                      </a:r>
                      <a:endParaRPr lang="en-GB" sz="1000" dirty="0"/>
                    </a:p>
                  </a:txBody>
                  <a:tcPr marL="74295" marR="74295" marT="37148" marB="37148"/>
                </a:tc>
                <a:extLst>
                  <a:ext uri="{0D108BD9-81ED-4DB2-BD59-A6C34878D82A}">
                    <a16:rowId xmlns:a16="http://schemas.microsoft.com/office/drawing/2014/main" val="3735034143"/>
                  </a:ext>
                </a:extLst>
              </a:tr>
              <a:tr h="211456">
                <a:tc>
                  <a:txBody>
                    <a:bodyPr/>
                    <a:lstStyle/>
                    <a:p>
                      <a:pPr algn="ctr"/>
                      <a:r>
                        <a:rPr lang="en-GB" sz="1000" b="1" i="1" dirty="0"/>
                        <a:t>Inner City</a:t>
                      </a:r>
                    </a:p>
                  </a:txBody>
                  <a:tcPr marL="74295" marR="74295" marT="37148" marB="37148"/>
                </a:tc>
                <a:tc>
                  <a:txBody>
                    <a:bodyPr/>
                    <a:lstStyle/>
                    <a:p>
                      <a:r>
                        <a:rPr lang="en-GB" sz="1000" dirty="0"/>
                        <a:t>The poorest part outside the city centre.</a:t>
                      </a:r>
                    </a:p>
                  </a:txBody>
                  <a:tcPr marL="74295" marR="74295" marT="37148" marB="37148"/>
                </a:tc>
                <a:extLst>
                  <a:ext uri="{0D108BD9-81ED-4DB2-BD59-A6C34878D82A}">
                    <a16:rowId xmlns:a16="http://schemas.microsoft.com/office/drawing/2014/main" val="2708431365"/>
                  </a:ext>
                </a:extLst>
              </a:tr>
              <a:tr h="211456">
                <a:tc>
                  <a:txBody>
                    <a:bodyPr/>
                    <a:lstStyle/>
                    <a:p>
                      <a:pPr algn="ctr"/>
                      <a:r>
                        <a:rPr lang="en-GB" sz="1000" b="1" i="1" dirty="0"/>
                        <a:t>Rural-urban fringe</a:t>
                      </a:r>
                    </a:p>
                  </a:txBody>
                  <a:tcPr marL="74295" marR="74295" marT="37148" marB="37148"/>
                </a:tc>
                <a:tc>
                  <a:txBody>
                    <a:bodyPr/>
                    <a:lstStyle/>
                    <a:p>
                      <a:r>
                        <a:rPr lang="en-GB" sz="1000" dirty="0"/>
                        <a:t>Where the city meets the countryside.</a:t>
                      </a:r>
                    </a:p>
                  </a:txBody>
                  <a:tcPr marL="74295" marR="74295" marT="37148" marB="37148"/>
                </a:tc>
                <a:extLst>
                  <a:ext uri="{0D108BD9-81ED-4DB2-BD59-A6C34878D82A}">
                    <a16:rowId xmlns:a16="http://schemas.microsoft.com/office/drawing/2014/main" val="3051391081"/>
                  </a:ext>
                </a:extLst>
              </a:tr>
              <a:tr h="348616">
                <a:tc>
                  <a:txBody>
                    <a:bodyPr/>
                    <a:lstStyle/>
                    <a:p>
                      <a:pPr algn="ctr"/>
                      <a:r>
                        <a:rPr lang="en-GB" sz="1000" b="1" i="1" dirty="0"/>
                        <a:t>Economic Inequality</a:t>
                      </a:r>
                    </a:p>
                  </a:txBody>
                  <a:tcPr marL="74295" marR="74295" marT="37148" marB="37148"/>
                </a:tc>
                <a:tc>
                  <a:txBody>
                    <a:bodyPr/>
                    <a:lstStyle/>
                    <a:p>
                      <a:r>
                        <a:rPr lang="en-GB" sz="1000" dirty="0"/>
                        <a:t>Gaps in wealth between different parts of the city. Inner city = poor. Suburbs = rich.</a:t>
                      </a:r>
                    </a:p>
                  </a:txBody>
                  <a:tcPr marL="74295" marR="74295" marT="37148" marB="37148"/>
                </a:tc>
                <a:extLst>
                  <a:ext uri="{0D108BD9-81ED-4DB2-BD59-A6C34878D82A}">
                    <a16:rowId xmlns:a16="http://schemas.microsoft.com/office/drawing/2014/main" val="536798300"/>
                  </a:ext>
                </a:extLst>
              </a:tr>
              <a:tr h="348616">
                <a:tc>
                  <a:txBody>
                    <a:bodyPr/>
                    <a:lstStyle/>
                    <a:p>
                      <a:pPr algn="ctr"/>
                      <a:r>
                        <a:rPr lang="en-GB" sz="1000" b="1" i="1" dirty="0"/>
                        <a:t>Ethnic Segregation</a:t>
                      </a:r>
                    </a:p>
                  </a:txBody>
                  <a:tcPr marL="74295" marR="74295" marT="37148" marB="37148"/>
                </a:tc>
                <a:tc>
                  <a:txBody>
                    <a:bodyPr/>
                    <a:lstStyle/>
                    <a:p>
                      <a:r>
                        <a:rPr lang="en-GB" sz="1000" dirty="0"/>
                        <a:t>When</a:t>
                      </a:r>
                      <a:r>
                        <a:rPr lang="en-GB" sz="1000" baseline="0" dirty="0"/>
                        <a:t> the same ethnic groups living in the same parts of the city.</a:t>
                      </a:r>
                      <a:endParaRPr lang="en-GB" sz="1000" dirty="0"/>
                    </a:p>
                  </a:txBody>
                  <a:tcPr marL="74295" marR="74295" marT="37148" marB="37148"/>
                </a:tc>
                <a:extLst>
                  <a:ext uri="{0D108BD9-81ED-4DB2-BD59-A6C34878D82A}">
                    <a16:rowId xmlns:a16="http://schemas.microsoft.com/office/drawing/2014/main" val="752199173"/>
                  </a:ext>
                </a:extLst>
              </a:tr>
              <a:tr h="211456">
                <a:tc>
                  <a:txBody>
                    <a:bodyPr/>
                    <a:lstStyle/>
                    <a:p>
                      <a:pPr algn="ctr"/>
                      <a:r>
                        <a:rPr lang="en-GB" sz="1000" b="1" i="1" dirty="0"/>
                        <a:t>Congestion</a:t>
                      </a:r>
                    </a:p>
                  </a:txBody>
                  <a:tcPr marL="74295" marR="74295" marT="37148" marB="37148"/>
                </a:tc>
                <a:tc>
                  <a:txBody>
                    <a:bodyPr/>
                    <a:lstStyle/>
                    <a:p>
                      <a:r>
                        <a:rPr lang="en-GB" sz="1000" dirty="0"/>
                        <a:t>Traffic.</a:t>
                      </a:r>
                    </a:p>
                  </a:txBody>
                  <a:tcPr marL="74295" marR="74295" marT="37148" marB="37148"/>
                </a:tc>
                <a:extLst>
                  <a:ext uri="{0D108BD9-81ED-4DB2-BD59-A6C34878D82A}">
                    <a16:rowId xmlns:a16="http://schemas.microsoft.com/office/drawing/2014/main" val="2350835976"/>
                  </a:ext>
                </a:extLst>
              </a:tr>
              <a:tr h="211456">
                <a:tc>
                  <a:txBody>
                    <a:bodyPr/>
                    <a:lstStyle/>
                    <a:p>
                      <a:pPr algn="ctr"/>
                      <a:r>
                        <a:rPr lang="en-GB" sz="1000" b="1" i="1" dirty="0"/>
                        <a:t>Urban</a:t>
                      </a:r>
                      <a:r>
                        <a:rPr lang="en-GB" sz="1000" b="1" i="1" baseline="0" dirty="0"/>
                        <a:t> decline</a:t>
                      </a:r>
                      <a:endParaRPr lang="en-GB" sz="1000" b="1" i="1" dirty="0"/>
                    </a:p>
                  </a:txBody>
                  <a:tcPr marL="74295" marR="74295" marT="37148" marB="37148"/>
                </a:tc>
                <a:tc>
                  <a:txBody>
                    <a:bodyPr/>
                    <a:lstStyle/>
                    <a:p>
                      <a:r>
                        <a:rPr lang="en-GB" sz="1000" dirty="0"/>
                        <a:t>When the city become</a:t>
                      </a:r>
                      <a:r>
                        <a:rPr lang="en-GB" sz="1000" baseline="0" dirty="0"/>
                        <a:t>s run down.</a:t>
                      </a:r>
                      <a:endParaRPr lang="en-GB" sz="1000" dirty="0"/>
                    </a:p>
                  </a:txBody>
                  <a:tcPr marL="74295" marR="74295" marT="37148" marB="37148"/>
                </a:tc>
                <a:extLst>
                  <a:ext uri="{0D108BD9-81ED-4DB2-BD59-A6C34878D82A}">
                    <a16:rowId xmlns:a16="http://schemas.microsoft.com/office/drawing/2014/main" val="3299069236"/>
                  </a:ext>
                </a:extLst>
              </a:tr>
              <a:tr h="348616">
                <a:tc>
                  <a:txBody>
                    <a:bodyPr/>
                    <a:lstStyle/>
                    <a:p>
                      <a:pPr algn="ctr"/>
                      <a:r>
                        <a:rPr lang="en-GB" sz="1000" b="1" i="1" dirty="0"/>
                        <a:t>Sustainability</a:t>
                      </a:r>
                    </a:p>
                  </a:txBody>
                  <a:tcPr marL="74295" marR="74295" marT="37148" marB="37148"/>
                </a:tc>
                <a:tc>
                  <a:txBody>
                    <a:bodyPr/>
                    <a:lstStyle/>
                    <a:p>
                      <a:r>
                        <a:rPr lang="en-GB" sz="1000" dirty="0"/>
                        <a:t>Minimising</a:t>
                      </a:r>
                      <a:r>
                        <a:rPr lang="en-GB" sz="1000" baseline="0" dirty="0"/>
                        <a:t> environmental impact and making sure people have jobs and a good life</a:t>
                      </a:r>
                      <a:endParaRPr lang="en-GB" sz="1000" dirty="0"/>
                    </a:p>
                  </a:txBody>
                  <a:tcPr marL="74295" marR="74295" marT="37148" marB="37148"/>
                </a:tc>
                <a:extLst>
                  <a:ext uri="{0D108BD9-81ED-4DB2-BD59-A6C34878D82A}">
                    <a16:rowId xmlns:a16="http://schemas.microsoft.com/office/drawing/2014/main" val="1862820977"/>
                  </a:ext>
                </a:extLst>
              </a:tr>
            </a:tbl>
          </a:graphicData>
        </a:graphic>
      </p:graphicFrame>
      <p:sp>
        <p:nvSpPr>
          <p:cNvPr id="3" name="Rectangle 2"/>
          <p:cNvSpPr/>
          <p:nvPr/>
        </p:nvSpPr>
        <p:spPr>
          <a:xfrm>
            <a:off x="3391394" y="-12936"/>
            <a:ext cx="3141246" cy="250134"/>
          </a:xfrm>
          <a:prstGeom prst="rect">
            <a:avLst/>
          </a:prstGeom>
          <a:noFill/>
        </p:spPr>
        <p:txBody>
          <a:bodyPr wrap="none" lIns="74295" tIns="37148" rIns="74295" bIns="37148">
            <a:spAutoFit/>
          </a:bodyPr>
          <a:lstStyle/>
          <a:p>
            <a:pPr algn="ctr"/>
            <a:r>
              <a:rPr lang="en-US" sz="1138" u="sng" dirty="0">
                <a:ln w="0"/>
                <a:solidFill>
                  <a:schemeClr val="accent1"/>
                </a:solidFill>
                <a:effectLst>
                  <a:outerShdw blurRad="38100" dist="25400" dir="5400000" algn="ctr" rotWithShape="0">
                    <a:srgbClr val="6E747A">
                      <a:alpha val="43000"/>
                    </a:srgbClr>
                  </a:outerShdw>
                </a:effectLst>
              </a:rPr>
              <a:t>Paper 2 – Human Geography – KEY TERMINOLOGY</a:t>
            </a:r>
          </a:p>
        </p:txBody>
      </p:sp>
      <p:graphicFrame>
        <p:nvGraphicFramePr>
          <p:cNvPr id="4" name="Table 3"/>
          <p:cNvGraphicFramePr>
            <a:graphicFrameLocks noGrp="1"/>
          </p:cNvGraphicFramePr>
          <p:nvPr/>
        </p:nvGraphicFramePr>
        <p:xfrm>
          <a:off x="6589874" y="-8875"/>
          <a:ext cx="3293745" cy="6908262"/>
        </p:xfrm>
        <a:graphic>
          <a:graphicData uri="http://schemas.openxmlformats.org/drawingml/2006/table">
            <a:tbl>
              <a:tblPr firstRow="1" bandRow="1">
                <a:tableStyleId>{00A15C55-8517-42AA-B614-E9B94910E393}</a:tableStyleId>
              </a:tblPr>
              <a:tblGrid>
                <a:gridCol w="943175">
                  <a:extLst>
                    <a:ext uri="{9D8B030D-6E8A-4147-A177-3AD203B41FA5}">
                      <a16:colId xmlns:a16="http://schemas.microsoft.com/office/drawing/2014/main" val="2661366143"/>
                    </a:ext>
                  </a:extLst>
                </a:gridCol>
                <a:gridCol w="2350570">
                  <a:extLst>
                    <a:ext uri="{9D8B030D-6E8A-4147-A177-3AD203B41FA5}">
                      <a16:colId xmlns:a16="http://schemas.microsoft.com/office/drawing/2014/main" val="4275115596"/>
                    </a:ext>
                  </a:extLst>
                </a:gridCol>
              </a:tblGrid>
              <a:tr h="236934">
                <a:tc gridSpan="2">
                  <a:txBody>
                    <a:bodyPr/>
                    <a:lstStyle/>
                    <a:p>
                      <a:pPr algn="ctr"/>
                      <a:r>
                        <a:rPr lang="en-GB" sz="1000" dirty="0"/>
                        <a:t>CHANGING</a:t>
                      </a:r>
                      <a:r>
                        <a:rPr lang="en-GB" sz="1000" baseline="0" dirty="0"/>
                        <a:t> ECONOMIC WORLD</a:t>
                      </a:r>
                      <a:endParaRPr lang="en-GB" sz="1000" dirty="0"/>
                    </a:p>
                  </a:txBody>
                  <a:tcPr marL="74295" marR="74295" marT="37148" marB="37148"/>
                </a:tc>
                <a:tc hMerge="1">
                  <a:txBody>
                    <a:bodyPr/>
                    <a:lstStyle/>
                    <a:p>
                      <a:endParaRPr lang="en-GB" sz="1200" dirty="0"/>
                    </a:p>
                  </a:txBody>
                  <a:tcPr/>
                </a:tc>
                <a:extLst>
                  <a:ext uri="{0D108BD9-81ED-4DB2-BD59-A6C34878D82A}">
                    <a16:rowId xmlns:a16="http://schemas.microsoft.com/office/drawing/2014/main" val="3452446973"/>
                  </a:ext>
                </a:extLst>
              </a:tr>
              <a:tr h="213241">
                <a:tc>
                  <a:txBody>
                    <a:bodyPr/>
                    <a:lstStyle/>
                    <a:p>
                      <a:pPr algn="ctr"/>
                      <a:r>
                        <a:rPr lang="en-GB" sz="1000" b="1" dirty="0"/>
                        <a:t>TERM</a:t>
                      </a:r>
                    </a:p>
                  </a:txBody>
                  <a:tcPr marL="74295" marR="74295" marT="37148" marB="37148"/>
                </a:tc>
                <a:tc>
                  <a:txBody>
                    <a:bodyPr/>
                    <a:lstStyle/>
                    <a:p>
                      <a:pPr algn="ctr"/>
                      <a:r>
                        <a:rPr lang="en-GB" sz="1000" b="1" dirty="0"/>
                        <a:t>DEFINITION</a:t>
                      </a:r>
                    </a:p>
                  </a:txBody>
                  <a:tcPr marL="74295" marR="74295" marT="37148" marB="37148"/>
                </a:tc>
                <a:extLst>
                  <a:ext uri="{0D108BD9-81ED-4DB2-BD59-A6C34878D82A}">
                    <a16:rowId xmlns:a16="http://schemas.microsoft.com/office/drawing/2014/main" val="3475988949"/>
                  </a:ext>
                </a:extLst>
              </a:tr>
              <a:tr h="213241">
                <a:tc>
                  <a:txBody>
                    <a:bodyPr/>
                    <a:lstStyle/>
                    <a:p>
                      <a:pPr algn="ctr"/>
                      <a:r>
                        <a:rPr lang="en-GB" sz="1000" b="1" i="1" dirty="0"/>
                        <a:t>Development</a:t>
                      </a:r>
                    </a:p>
                  </a:txBody>
                  <a:tcPr marL="74295" marR="74295" marT="37148" marB="37148"/>
                </a:tc>
                <a:tc>
                  <a:txBody>
                    <a:bodyPr/>
                    <a:lstStyle/>
                    <a:p>
                      <a:r>
                        <a:rPr lang="en-GB" sz="1000" dirty="0"/>
                        <a:t>Measure</a:t>
                      </a:r>
                      <a:r>
                        <a:rPr lang="en-GB" sz="1000" baseline="0" dirty="0"/>
                        <a:t> of the quality of life.</a:t>
                      </a:r>
                      <a:endParaRPr lang="en-GB" sz="1000" dirty="0"/>
                    </a:p>
                  </a:txBody>
                  <a:tcPr marL="74295" marR="74295" marT="37148" marB="37148"/>
                </a:tc>
                <a:extLst>
                  <a:ext uri="{0D108BD9-81ED-4DB2-BD59-A6C34878D82A}">
                    <a16:rowId xmlns:a16="http://schemas.microsoft.com/office/drawing/2014/main" val="1564266278"/>
                  </a:ext>
                </a:extLst>
              </a:tr>
              <a:tr h="355401">
                <a:tc>
                  <a:txBody>
                    <a:bodyPr/>
                    <a:lstStyle/>
                    <a:p>
                      <a:pPr algn="ctr"/>
                      <a:r>
                        <a:rPr lang="en-GB" sz="1000" b="1" i="1" dirty="0"/>
                        <a:t>Development gap</a:t>
                      </a:r>
                    </a:p>
                  </a:txBody>
                  <a:tcPr marL="74295" marR="74295" marT="37148" marB="37148"/>
                </a:tc>
                <a:tc>
                  <a:txBody>
                    <a:bodyPr/>
                    <a:lstStyle/>
                    <a:p>
                      <a:r>
                        <a:rPr lang="en-GB" sz="1000" dirty="0"/>
                        <a:t>The difference in quality of life between different countries.</a:t>
                      </a:r>
                    </a:p>
                  </a:txBody>
                  <a:tcPr marL="74295" marR="74295" marT="37148" marB="37148"/>
                </a:tc>
                <a:extLst>
                  <a:ext uri="{0D108BD9-81ED-4DB2-BD59-A6C34878D82A}">
                    <a16:rowId xmlns:a16="http://schemas.microsoft.com/office/drawing/2014/main" val="3221197530"/>
                  </a:ext>
                </a:extLst>
              </a:tr>
              <a:tr h="355401">
                <a:tc>
                  <a:txBody>
                    <a:bodyPr/>
                    <a:lstStyle/>
                    <a:p>
                      <a:pPr algn="ctr"/>
                      <a:r>
                        <a:rPr lang="en-GB" sz="1000" b="1" i="1" dirty="0"/>
                        <a:t>Development</a:t>
                      </a:r>
                      <a:r>
                        <a:rPr lang="en-GB" sz="1000" b="1" i="1" baseline="0" dirty="0"/>
                        <a:t> indicators</a:t>
                      </a:r>
                      <a:endParaRPr lang="en-GB" sz="1000" b="1" i="1" dirty="0"/>
                    </a:p>
                  </a:txBody>
                  <a:tcPr marL="74295" marR="74295" marT="37148" marB="37148"/>
                </a:tc>
                <a:tc>
                  <a:txBody>
                    <a:bodyPr/>
                    <a:lstStyle/>
                    <a:p>
                      <a:r>
                        <a:rPr lang="en-GB" sz="1000" dirty="0"/>
                        <a:t>Factors that show us how good</a:t>
                      </a:r>
                      <a:r>
                        <a:rPr lang="en-GB" sz="1000" baseline="0" dirty="0"/>
                        <a:t> life is in a country. EG. Life expectancy, birth rate etc.</a:t>
                      </a:r>
                      <a:endParaRPr lang="en-GB" sz="1000" dirty="0"/>
                    </a:p>
                  </a:txBody>
                  <a:tcPr marL="74295" marR="74295" marT="37148" marB="37148"/>
                </a:tc>
                <a:extLst>
                  <a:ext uri="{0D108BD9-81ED-4DB2-BD59-A6C34878D82A}">
                    <a16:rowId xmlns:a16="http://schemas.microsoft.com/office/drawing/2014/main" val="1597305700"/>
                  </a:ext>
                </a:extLst>
              </a:tr>
              <a:tr h="355401">
                <a:tc>
                  <a:txBody>
                    <a:bodyPr/>
                    <a:lstStyle/>
                    <a:p>
                      <a:pPr algn="ctr"/>
                      <a:r>
                        <a:rPr lang="en-GB" sz="1000" b="1" i="1" dirty="0"/>
                        <a:t>Population</a:t>
                      </a:r>
                      <a:r>
                        <a:rPr lang="en-GB" sz="1000" b="1" i="1" baseline="0" dirty="0"/>
                        <a:t> structure</a:t>
                      </a:r>
                      <a:endParaRPr lang="en-GB" sz="1000" b="1" i="1" dirty="0"/>
                    </a:p>
                  </a:txBody>
                  <a:tcPr marL="74295" marR="74295" marT="37148" marB="37148"/>
                </a:tc>
                <a:tc>
                  <a:txBody>
                    <a:bodyPr/>
                    <a:lstStyle/>
                    <a:p>
                      <a:r>
                        <a:rPr lang="en-GB" sz="1000" dirty="0"/>
                        <a:t>The</a:t>
                      </a:r>
                      <a:r>
                        <a:rPr lang="en-GB" sz="1000" baseline="0" dirty="0"/>
                        <a:t> amount of people of certain ages in a population. Shown as a population pyramid.</a:t>
                      </a:r>
                      <a:endParaRPr lang="en-GB" sz="1000" dirty="0"/>
                    </a:p>
                  </a:txBody>
                  <a:tcPr marL="74295" marR="74295" marT="37148" marB="37148"/>
                </a:tc>
                <a:extLst>
                  <a:ext uri="{0D108BD9-81ED-4DB2-BD59-A6C34878D82A}">
                    <a16:rowId xmlns:a16="http://schemas.microsoft.com/office/drawing/2014/main" val="783196764"/>
                  </a:ext>
                </a:extLst>
              </a:tr>
              <a:tr h="213241">
                <a:tc>
                  <a:txBody>
                    <a:bodyPr/>
                    <a:lstStyle/>
                    <a:p>
                      <a:pPr algn="ctr"/>
                      <a:r>
                        <a:rPr lang="en-GB" sz="1000" b="1" i="1" dirty="0"/>
                        <a:t>Migration</a:t>
                      </a:r>
                    </a:p>
                  </a:txBody>
                  <a:tcPr marL="74295" marR="74295" marT="37148" marB="37148"/>
                </a:tc>
                <a:tc>
                  <a:txBody>
                    <a:bodyPr/>
                    <a:lstStyle/>
                    <a:p>
                      <a:r>
                        <a:rPr lang="en-GB" sz="1000" dirty="0"/>
                        <a:t>When people move from one place to another.</a:t>
                      </a:r>
                    </a:p>
                  </a:txBody>
                  <a:tcPr marL="74295" marR="74295" marT="37148" marB="37148"/>
                </a:tc>
                <a:extLst>
                  <a:ext uri="{0D108BD9-81ED-4DB2-BD59-A6C34878D82A}">
                    <a16:rowId xmlns:a16="http://schemas.microsoft.com/office/drawing/2014/main" val="966487575"/>
                  </a:ext>
                </a:extLst>
              </a:tr>
              <a:tr h="355401">
                <a:tc>
                  <a:txBody>
                    <a:bodyPr/>
                    <a:lstStyle/>
                    <a:p>
                      <a:pPr algn="ctr"/>
                      <a:r>
                        <a:rPr lang="en-GB" sz="1000" b="1" i="1" dirty="0"/>
                        <a:t>Intermediate technology</a:t>
                      </a:r>
                    </a:p>
                  </a:txBody>
                  <a:tcPr marL="74295" marR="74295" marT="37148" marB="37148"/>
                </a:tc>
                <a:tc>
                  <a:txBody>
                    <a:bodyPr/>
                    <a:lstStyle/>
                    <a:p>
                      <a:r>
                        <a:rPr lang="en-GB" sz="1000" dirty="0"/>
                        <a:t>Appropriate</a:t>
                      </a:r>
                      <a:r>
                        <a:rPr lang="en-GB" sz="1000" baseline="0" dirty="0"/>
                        <a:t> technology – equipment that is cheap and easy to use.</a:t>
                      </a:r>
                      <a:endParaRPr lang="en-GB" sz="1000" dirty="0"/>
                    </a:p>
                  </a:txBody>
                  <a:tcPr marL="74295" marR="74295" marT="37148" marB="37148"/>
                </a:tc>
                <a:extLst>
                  <a:ext uri="{0D108BD9-81ED-4DB2-BD59-A6C34878D82A}">
                    <a16:rowId xmlns:a16="http://schemas.microsoft.com/office/drawing/2014/main" val="1944856274"/>
                  </a:ext>
                </a:extLst>
              </a:tr>
              <a:tr h="213241">
                <a:tc>
                  <a:txBody>
                    <a:bodyPr/>
                    <a:lstStyle/>
                    <a:p>
                      <a:pPr algn="ctr"/>
                      <a:r>
                        <a:rPr lang="en-GB" sz="1000" b="1" i="1" dirty="0"/>
                        <a:t>Fair trade</a:t>
                      </a:r>
                    </a:p>
                  </a:txBody>
                  <a:tcPr marL="74295" marR="74295" marT="37148" marB="37148"/>
                </a:tc>
                <a:tc>
                  <a:txBody>
                    <a:bodyPr/>
                    <a:lstStyle/>
                    <a:p>
                      <a:r>
                        <a:rPr lang="en-GB" sz="1000" dirty="0"/>
                        <a:t>When farmers receive a fair price for</a:t>
                      </a:r>
                      <a:r>
                        <a:rPr lang="en-GB" sz="1000" baseline="0" dirty="0"/>
                        <a:t> crops.</a:t>
                      </a:r>
                      <a:endParaRPr lang="en-GB" sz="1000" dirty="0"/>
                    </a:p>
                  </a:txBody>
                  <a:tcPr marL="74295" marR="74295" marT="37148" marB="37148"/>
                </a:tc>
                <a:extLst>
                  <a:ext uri="{0D108BD9-81ED-4DB2-BD59-A6C34878D82A}">
                    <a16:rowId xmlns:a16="http://schemas.microsoft.com/office/drawing/2014/main" val="3056420623"/>
                  </a:ext>
                </a:extLst>
              </a:tr>
              <a:tr h="348616">
                <a:tc>
                  <a:txBody>
                    <a:bodyPr/>
                    <a:lstStyle/>
                    <a:p>
                      <a:pPr algn="ctr"/>
                      <a:r>
                        <a:rPr lang="en-GB" sz="1000" b="1" i="1" dirty="0"/>
                        <a:t>Aid</a:t>
                      </a:r>
                    </a:p>
                  </a:txBody>
                  <a:tcPr marL="74295" marR="74295" marT="37148" marB="37148"/>
                </a:tc>
                <a:tc>
                  <a:txBody>
                    <a:bodyPr/>
                    <a:lstStyle/>
                    <a:p>
                      <a:r>
                        <a:rPr lang="en-GB" sz="1000" dirty="0"/>
                        <a:t>When one country sends</a:t>
                      </a:r>
                      <a:r>
                        <a:rPr lang="en-GB" sz="1000" baseline="0" dirty="0"/>
                        <a:t> money or supplies to another. </a:t>
                      </a:r>
                      <a:endParaRPr lang="en-GB" sz="1000" dirty="0"/>
                    </a:p>
                  </a:txBody>
                  <a:tcPr marL="74295" marR="74295" marT="37148" marB="37148"/>
                </a:tc>
                <a:extLst>
                  <a:ext uri="{0D108BD9-81ED-4DB2-BD59-A6C34878D82A}">
                    <a16:rowId xmlns:a16="http://schemas.microsoft.com/office/drawing/2014/main" val="2560390298"/>
                  </a:ext>
                </a:extLst>
              </a:tr>
              <a:tr h="348616">
                <a:tc>
                  <a:txBody>
                    <a:bodyPr/>
                    <a:lstStyle/>
                    <a:p>
                      <a:pPr algn="ctr"/>
                      <a:r>
                        <a:rPr lang="en-GB" sz="1000" b="1" i="1" dirty="0"/>
                        <a:t>TNC</a:t>
                      </a:r>
                    </a:p>
                  </a:txBody>
                  <a:tcPr marL="74295" marR="74295" marT="37148" marB="37148"/>
                </a:tc>
                <a:tc>
                  <a:txBody>
                    <a:bodyPr/>
                    <a:lstStyle/>
                    <a:p>
                      <a:r>
                        <a:rPr lang="en-GB" sz="1000" dirty="0"/>
                        <a:t>Trans-national corporation. Big companies that operate in more than one country EG.</a:t>
                      </a:r>
                      <a:r>
                        <a:rPr lang="en-GB" sz="1000" baseline="0" dirty="0"/>
                        <a:t> Shell</a:t>
                      </a:r>
                      <a:endParaRPr lang="en-GB" sz="1000" dirty="0"/>
                    </a:p>
                  </a:txBody>
                  <a:tcPr marL="74295" marR="74295" marT="37148" marB="37148"/>
                </a:tc>
                <a:extLst>
                  <a:ext uri="{0D108BD9-81ED-4DB2-BD59-A6C34878D82A}">
                    <a16:rowId xmlns:a16="http://schemas.microsoft.com/office/drawing/2014/main" val="3825837227"/>
                  </a:ext>
                </a:extLst>
              </a:tr>
              <a:tr h="348616">
                <a:tc>
                  <a:txBody>
                    <a:bodyPr/>
                    <a:lstStyle/>
                    <a:p>
                      <a:pPr algn="ctr"/>
                      <a:r>
                        <a:rPr lang="en-GB" sz="1000" b="1" i="1" dirty="0"/>
                        <a:t>HDI</a:t>
                      </a:r>
                    </a:p>
                  </a:txBody>
                  <a:tcPr marL="74295" marR="74295" marT="37148" marB="37148"/>
                </a:tc>
                <a:tc>
                  <a:txBody>
                    <a:bodyPr/>
                    <a:lstStyle/>
                    <a:p>
                      <a:r>
                        <a:rPr lang="en-GB" sz="1000" dirty="0"/>
                        <a:t>Human Development Index</a:t>
                      </a:r>
                      <a:r>
                        <a:rPr lang="en-GB" sz="1000" baseline="0" dirty="0"/>
                        <a:t> (scores country between 0 and 1 on their development)</a:t>
                      </a:r>
                      <a:endParaRPr lang="en-GB" sz="1000" dirty="0"/>
                    </a:p>
                  </a:txBody>
                  <a:tcPr marL="74295" marR="74295" marT="37148" marB="37148"/>
                </a:tc>
                <a:extLst>
                  <a:ext uri="{0D108BD9-81ED-4DB2-BD59-A6C34878D82A}">
                    <a16:rowId xmlns:a16="http://schemas.microsoft.com/office/drawing/2014/main" val="2708431365"/>
                  </a:ext>
                </a:extLst>
              </a:tr>
              <a:tr h="213241">
                <a:tc>
                  <a:txBody>
                    <a:bodyPr/>
                    <a:lstStyle/>
                    <a:p>
                      <a:pPr algn="ctr"/>
                      <a:r>
                        <a:rPr lang="en-GB" sz="1000" b="1" i="1" dirty="0"/>
                        <a:t>Tertiary</a:t>
                      </a:r>
                      <a:r>
                        <a:rPr lang="en-GB" sz="1000" b="1" i="1" baseline="0" dirty="0"/>
                        <a:t> sector</a:t>
                      </a:r>
                      <a:endParaRPr lang="en-GB" sz="1000" b="1" i="1" dirty="0"/>
                    </a:p>
                  </a:txBody>
                  <a:tcPr marL="74295" marR="74295" marT="37148" marB="37148"/>
                </a:tc>
                <a:tc>
                  <a:txBody>
                    <a:bodyPr/>
                    <a:lstStyle/>
                    <a:p>
                      <a:r>
                        <a:rPr lang="en-GB" sz="1000" dirty="0"/>
                        <a:t>Service</a:t>
                      </a:r>
                      <a:r>
                        <a:rPr lang="en-GB" sz="1000" baseline="0" dirty="0"/>
                        <a:t> industry. EG. Teachers, retail etc.</a:t>
                      </a:r>
                      <a:endParaRPr lang="en-GB" sz="1000" dirty="0"/>
                    </a:p>
                  </a:txBody>
                  <a:tcPr marL="74295" marR="74295" marT="37148" marB="37148"/>
                </a:tc>
                <a:extLst>
                  <a:ext uri="{0D108BD9-81ED-4DB2-BD59-A6C34878D82A}">
                    <a16:rowId xmlns:a16="http://schemas.microsoft.com/office/drawing/2014/main" val="3051391081"/>
                  </a:ext>
                </a:extLst>
              </a:tr>
              <a:tr h="355401">
                <a:tc>
                  <a:txBody>
                    <a:bodyPr/>
                    <a:lstStyle/>
                    <a:p>
                      <a:pPr algn="ctr"/>
                      <a:r>
                        <a:rPr lang="en-GB" sz="1000" b="1" i="1" dirty="0"/>
                        <a:t>Quaternary sector</a:t>
                      </a:r>
                    </a:p>
                  </a:txBody>
                  <a:tcPr marL="74295" marR="74295" marT="37148" marB="37148"/>
                </a:tc>
                <a:tc>
                  <a:txBody>
                    <a:bodyPr/>
                    <a:lstStyle/>
                    <a:p>
                      <a:r>
                        <a:rPr lang="en-GB" sz="1000" dirty="0"/>
                        <a:t>Jobs</a:t>
                      </a:r>
                      <a:r>
                        <a:rPr lang="en-GB" sz="1000" baseline="0" dirty="0"/>
                        <a:t> in science, research and technology.</a:t>
                      </a:r>
                      <a:endParaRPr lang="en-GB" sz="1000" dirty="0"/>
                    </a:p>
                  </a:txBody>
                  <a:tcPr marL="74295" marR="74295" marT="37148" marB="37148"/>
                </a:tc>
                <a:extLst>
                  <a:ext uri="{0D108BD9-81ED-4DB2-BD59-A6C34878D82A}">
                    <a16:rowId xmlns:a16="http://schemas.microsoft.com/office/drawing/2014/main" val="536798300"/>
                  </a:ext>
                </a:extLst>
              </a:tr>
              <a:tr h="213241">
                <a:tc>
                  <a:txBody>
                    <a:bodyPr/>
                    <a:lstStyle/>
                    <a:p>
                      <a:pPr algn="ctr"/>
                      <a:r>
                        <a:rPr lang="en-GB" sz="1000" b="1" i="1" dirty="0"/>
                        <a:t>Science parks</a:t>
                      </a:r>
                    </a:p>
                  </a:txBody>
                  <a:tcPr marL="74295" marR="74295" marT="37148" marB="37148"/>
                </a:tc>
                <a:tc>
                  <a:txBody>
                    <a:bodyPr/>
                    <a:lstStyle/>
                    <a:p>
                      <a:r>
                        <a:rPr lang="en-GB" sz="1000" dirty="0"/>
                        <a:t>High tech industries locate near universities.</a:t>
                      </a:r>
                    </a:p>
                  </a:txBody>
                  <a:tcPr marL="74295" marR="74295" marT="37148" marB="37148"/>
                </a:tc>
                <a:extLst>
                  <a:ext uri="{0D108BD9-81ED-4DB2-BD59-A6C34878D82A}">
                    <a16:rowId xmlns:a16="http://schemas.microsoft.com/office/drawing/2014/main" val="752199173"/>
                  </a:ext>
                </a:extLst>
              </a:tr>
              <a:tr h="213241">
                <a:tc>
                  <a:txBody>
                    <a:bodyPr/>
                    <a:lstStyle/>
                    <a:p>
                      <a:pPr algn="ctr"/>
                      <a:r>
                        <a:rPr lang="en-GB" sz="1000" b="1" i="1" dirty="0"/>
                        <a:t>Business parks</a:t>
                      </a:r>
                    </a:p>
                  </a:txBody>
                  <a:tcPr marL="74295" marR="74295" marT="37148" marB="37148"/>
                </a:tc>
                <a:tc>
                  <a:txBody>
                    <a:bodyPr/>
                    <a:lstStyle/>
                    <a:p>
                      <a:r>
                        <a:rPr lang="en-GB" sz="1000" dirty="0"/>
                        <a:t>Businesses locate near each other.</a:t>
                      </a:r>
                    </a:p>
                  </a:txBody>
                  <a:tcPr marL="74295" marR="74295" marT="37148" marB="37148"/>
                </a:tc>
                <a:extLst>
                  <a:ext uri="{0D108BD9-81ED-4DB2-BD59-A6C34878D82A}">
                    <a16:rowId xmlns:a16="http://schemas.microsoft.com/office/drawing/2014/main" val="2350835976"/>
                  </a:ext>
                </a:extLst>
              </a:tr>
              <a:tr h="213241">
                <a:tc>
                  <a:txBody>
                    <a:bodyPr/>
                    <a:lstStyle/>
                    <a:p>
                      <a:pPr algn="ctr"/>
                      <a:r>
                        <a:rPr lang="en-GB" sz="1000" b="1" i="1" dirty="0"/>
                        <a:t>Infrastructure</a:t>
                      </a:r>
                    </a:p>
                  </a:txBody>
                  <a:tcPr marL="74295" marR="74295" marT="37148" marB="37148"/>
                </a:tc>
                <a:tc>
                  <a:txBody>
                    <a:bodyPr/>
                    <a:lstStyle/>
                    <a:p>
                      <a:r>
                        <a:rPr lang="en-GB" sz="1000" dirty="0"/>
                        <a:t>Transport</a:t>
                      </a:r>
                      <a:r>
                        <a:rPr lang="en-GB" sz="1000" baseline="0" dirty="0"/>
                        <a:t> links – road / rail / air / ports</a:t>
                      </a:r>
                      <a:endParaRPr lang="en-GB" sz="1000" dirty="0"/>
                    </a:p>
                  </a:txBody>
                  <a:tcPr marL="74295" marR="74295" marT="37148" marB="37148"/>
                </a:tc>
                <a:extLst>
                  <a:ext uri="{0D108BD9-81ED-4DB2-BD59-A6C34878D82A}">
                    <a16:rowId xmlns:a16="http://schemas.microsoft.com/office/drawing/2014/main" val="3299069236"/>
                  </a:ext>
                </a:extLst>
              </a:tr>
              <a:tr h="355401">
                <a:tc>
                  <a:txBody>
                    <a:bodyPr/>
                    <a:lstStyle/>
                    <a:p>
                      <a:pPr algn="ctr"/>
                      <a:r>
                        <a:rPr lang="en-GB" sz="1000" b="1" i="1" dirty="0"/>
                        <a:t>North</a:t>
                      </a:r>
                      <a:r>
                        <a:rPr lang="en-GB" sz="1000" b="1" i="1" baseline="0" dirty="0"/>
                        <a:t> south divide</a:t>
                      </a:r>
                      <a:endParaRPr lang="en-GB" sz="1000" b="1" i="1" dirty="0"/>
                    </a:p>
                  </a:txBody>
                  <a:tcPr marL="74295" marR="74295" marT="37148" marB="37148"/>
                </a:tc>
                <a:tc>
                  <a:txBody>
                    <a:bodyPr/>
                    <a:lstStyle/>
                    <a:p>
                      <a:r>
                        <a:rPr lang="en-GB" sz="1000" dirty="0"/>
                        <a:t>The difference</a:t>
                      </a:r>
                      <a:r>
                        <a:rPr lang="en-GB" sz="1000" baseline="0" dirty="0"/>
                        <a:t> in wealth between the north (poor) and the south (rich).</a:t>
                      </a:r>
                      <a:endParaRPr lang="en-GB" sz="1000" dirty="0"/>
                    </a:p>
                  </a:txBody>
                  <a:tcPr marL="74295" marR="74295" marT="37148" marB="37148"/>
                </a:tc>
                <a:extLst>
                  <a:ext uri="{0D108BD9-81ED-4DB2-BD59-A6C34878D82A}">
                    <a16:rowId xmlns:a16="http://schemas.microsoft.com/office/drawing/2014/main" val="1862820977"/>
                  </a:ext>
                </a:extLst>
              </a:tr>
              <a:tr h="355401">
                <a:tc>
                  <a:txBody>
                    <a:bodyPr/>
                    <a:lstStyle/>
                    <a:p>
                      <a:pPr algn="ctr"/>
                      <a:r>
                        <a:rPr lang="en-GB" sz="1000" b="1" i="1" dirty="0"/>
                        <a:t>Wider</a:t>
                      </a:r>
                      <a:r>
                        <a:rPr lang="en-GB" sz="1000" b="1" i="1" baseline="0" dirty="0"/>
                        <a:t> world connections</a:t>
                      </a:r>
                      <a:endParaRPr lang="en-GB" sz="1000" b="1" i="1" dirty="0"/>
                    </a:p>
                  </a:txBody>
                  <a:tcPr marL="74295" marR="74295" marT="37148" marB="37148"/>
                </a:tc>
                <a:tc>
                  <a:txBody>
                    <a:bodyPr/>
                    <a:lstStyle/>
                    <a:p>
                      <a:r>
                        <a:rPr lang="en-GB" sz="1000" dirty="0"/>
                        <a:t>UK working with other countries to gain money – EG. EU, The Commonwealth.</a:t>
                      </a:r>
                    </a:p>
                  </a:txBody>
                  <a:tcPr marL="74295" marR="74295" marT="37148" marB="37148"/>
                </a:tc>
                <a:extLst>
                  <a:ext uri="{0D108BD9-81ED-4DB2-BD59-A6C34878D82A}">
                    <a16:rowId xmlns:a16="http://schemas.microsoft.com/office/drawing/2014/main" val="2412080999"/>
                  </a:ext>
                </a:extLst>
              </a:tr>
            </a:tbl>
          </a:graphicData>
        </a:graphic>
      </p:graphicFrame>
      <p:graphicFrame>
        <p:nvGraphicFramePr>
          <p:cNvPr id="5" name="Table 4"/>
          <p:cNvGraphicFramePr>
            <a:graphicFrameLocks noGrp="1"/>
          </p:cNvGraphicFramePr>
          <p:nvPr/>
        </p:nvGraphicFramePr>
        <p:xfrm>
          <a:off x="3427357" y="382719"/>
          <a:ext cx="3148694" cy="6440824"/>
        </p:xfrm>
        <a:graphic>
          <a:graphicData uri="http://schemas.openxmlformats.org/drawingml/2006/table">
            <a:tbl>
              <a:tblPr firstRow="1" bandRow="1">
                <a:tableStyleId>{F5AB1C69-6EDB-4FF4-983F-18BD219EF322}</a:tableStyleId>
              </a:tblPr>
              <a:tblGrid>
                <a:gridCol w="1053087">
                  <a:extLst>
                    <a:ext uri="{9D8B030D-6E8A-4147-A177-3AD203B41FA5}">
                      <a16:colId xmlns:a16="http://schemas.microsoft.com/office/drawing/2014/main" val="2661366143"/>
                    </a:ext>
                  </a:extLst>
                </a:gridCol>
                <a:gridCol w="2095607">
                  <a:extLst>
                    <a:ext uri="{9D8B030D-6E8A-4147-A177-3AD203B41FA5}">
                      <a16:colId xmlns:a16="http://schemas.microsoft.com/office/drawing/2014/main" val="4275115596"/>
                    </a:ext>
                  </a:extLst>
                </a:gridCol>
              </a:tblGrid>
              <a:tr h="226696">
                <a:tc gridSpan="2">
                  <a:txBody>
                    <a:bodyPr/>
                    <a:lstStyle/>
                    <a:p>
                      <a:pPr algn="ctr"/>
                      <a:r>
                        <a:rPr lang="en-GB" sz="1000" dirty="0"/>
                        <a:t>RESOURCE SECURITY</a:t>
                      </a:r>
                    </a:p>
                  </a:txBody>
                  <a:tcPr marL="74295" marR="74295" marT="37148" marB="37148"/>
                </a:tc>
                <a:tc hMerge="1">
                  <a:txBody>
                    <a:bodyPr/>
                    <a:lstStyle/>
                    <a:p>
                      <a:endParaRPr lang="en-GB" sz="1200" dirty="0"/>
                    </a:p>
                  </a:txBody>
                  <a:tcPr/>
                </a:tc>
                <a:extLst>
                  <a:ext uri="{0D108BD9-81ED-4DB2-BD59-A6C34878D82A}">
                    <a16:rowId xmlns:a16="http://schemas.microsoft.com/office/drawing/2014/main" val="3452446973"/>
                  </a:ext>
                </a:extLst>
              </a:tr>
              <a:tr h="211456">
                <a:tc>
                  <a:txBody>
                    <a:bodyPr/>
                    <a:lstStyle/>
                    <a:p>
                      <a:pPr algn="ctr"/>
                      <a:r>
                        <a:rPr lang="en-GB" sz="1000" b="1" dirty="0"/>
                        <a:t>TERM</a:t>
                      </a:r>
                    </a:p>
                  </a:txBody>
                  <a:tcPr marL="74295" marR="74295" marT="37148" marB="37148"/>
                </a:tc>
                <a:tc>
                  <a:txBody>
                    <a:bodyPr/>
                    <a:lstStyle/>
                    <a:p>
                      <a:pPr algn="ctr"/>
                      <a:r>
                        <a:rPr lang="en-GB" sz="1000" b="1" dirty="0"/>
                        <a:t>DEFINITION</a:t>
                      </a:r>
                    </a:p>
                  </a:txBody>
                  <a:tcPr marL="74295" marR="74295" marT="37148" marB="37148"/>
                </a:tc>
                <a:extLst>
                  <a:ext uri="{0D108BD9-81ED-4DB2-BD59-A6C34878D82A}">
                    <a16:rowId xmlns:a16="http://schemas.microsoft.com/office/drawing/2014/main" val="3475988949"/>
                  </a:ext>
                </a:extLst>
              </a:tr>
              <a:tr h="211456">
                <a:tc>
                  <a:txBody>
                    <a:bodyPr/>
                    <a:lstStyle/>
                    <a:p>
                      <a:pPr algn="ctr"/>
                      <a:r>
                        <a:rPr lang="en-GB" sz="1000" b="1" i="1" dirty="0"/>
                        <a:t>Resources</a:t>
                      </a:r>
                    </a:p>
                  </a:txBody>
                  <a:tcPr marL="74295" marR="74295" marT="37148" marB="37148"/>
                </a:tc>
                <a:tc>
                  <a:txBody>
                    <a:bodyPr/>
                    <a:lstStyle/>
                    <a:p>
                      <a:r>
                        <a:rPr lang="en-GB" sz="1000" dirty="0"/>
                        <a:t>Something that has value or purpose.</a:t>
                      </a:r>
                    </a:p>
                  </a:txBody>
                  <a:tcPr marL="74295" marR="74295" marT="37148" marB="37148"/>
                </a:tc>
                <a:extLst>
                  <a:ext uri="{0D108BD9-81ED-4DB2-BD59-A6C34878D82A}">
                    <a16:rowId xmlns:a16="http://schemas.microsoft.com/office/drawing/2014/main" val="1564266278"/>
                  </a:ext>
                </a:extLst>
              </a:tr>
              <a:tr h="211456">
                <a:tc>
                  <a:txBody>
                    <a:bodyPr/>
                    <a:lstStyle/>
                    <a:p>
                      <a:pPr algn="ctr"/>
                      <a:r>
                        <a:rPr lang="en-GB" sz="1000" b="1" i="1" dirty="0"/>
                        <a:t>Finite</a:t>
                      </a:r>
                    </a:p>
                  </a:txBody>
                  <a:tcPr marL="74295" marR="74295" marT="37148" marB="37148"/>
                </a:tc>
                <a:tc>
                  <a:txBody>
                    <a:bodyPr/>
                    <a:lstStyle/>
                    <a:p>
                      <a:r>
                        <a:rPr lang="en-GB" sz="1000" dirty="0"/>
                        <a:t>Once</a:t>
                      </a:r>
                      <a:r>
                        <a:rPr lang="en-GB" sz="1000" baseline="0" dirty="0"/>
                        <a:t> its used it can’t be used again.</a:t>
                      </a:r>
                      <a:endParaRPr lang="en-GB" sz="1000" dirty="0"/>
                    </a:p>
                  </a:txBody>
                  <a:tcPr marL="74295" marR="74295" marT="37148" marB="37148"/>
                </a:tc>
                <a:extLst>
                  <a:ext uri="{0D108BD9-81ED-4DB2-BD59-A6C34878D82A}">
                    <a16:rowId xmlns:a16="http://schemas.microsoft.com/office/drawing/2014/main" val="3221197530"/>
                  </a:ext>
                </a:extLst>
              </a:tr>
              <a:tr h="211456">
                <a:tc>
                  <a:txBody>
                    <a:bodyPr/>
                    <a:lstStyle/>
                    <a:p>
                      <a:pPr algn="ctr"/>
                      <a:r>
                        <a:rPr lang="en-GB" sz="1000" b="1" i="1" dirty="0"/>
                        <a:t>Renewable</a:t>
                      </a:r>
                    </a:p>
                  </a:txBody>
                  <a:tcPr marL="74295" marR="74295" marT="37148" marB="37148"/>
                </a:tc>
                <a:tc>
                  <a:txBody>
                    <a:bodyPr/>
                    <a:lstStyle/>
                    <a:p>
                      <a:r>
                        <a:rPr lang="en-GB" sz="1000" dirty="0"/>
                        <a:t>Something</a:t>
                      </a:r>
                      <a:r>
                        <a:rPr lang="en-GB" sz="1000" baseline="0" dirty="0"/>
                        <a:t> that can be used again.</a:t>
                      </a:r>
                      <a:endParaRPr lang="en-GB" sz="1000" dirty="0"/>
                    </a:p>
                  </a:txBody>
                  <a:tcPr marL="74295" marR="74295" marT="37148" marB="37148"/>
                </a:tc>
                <a:extLst>
                  <a:ext uri="{0D108BD9-81ED-4DB2-BD59-A6C34878D82A}">
                    <a16:rowId xmlns:a16="http://schemas.microsoft.com/office/drawing/2014/main" val="1597305700"/>
                  </a:ext>
                </a:extLst>
              </a:tr>
              <a:tr h="211456">
                <a:tc>
                  <a:txBody>
                    <a:bodyPr/>
                    <a:lstStyle/>
                    <a:p>
                      <a:pPr algn="ctr"/>
                      <a:r>
                        <a:rPr lang="en-GB" sz="1000" b="1" i="1" dirty="0"/>
                        <a:t>Malnourishment</a:t>
                      </a:r>
                    </a:p>
                  </a:txBody>
                  <a:tcPr marL="74295" marR="74295" marT="37148" marB="37148"/>
                </a:tc>
                <a:tc>
                  <a:txBody>
                    <a:bodyPr/>
                    <a:lstStyle/>
                    <a:p>
                      <a:r>
                        <a:rPr lang="en-GB" sz="1000" dirty="0"/>
                        <a:t>Not have the right balance</a:t>
                      </a:r>
                      <a:r>
                        <a:rPr lang="en-GB" sz="1000" baseline="0" dirty="0"/>
                        <a:t> of food to eat.</a:t>
                      </a:r>
                      <a:endParaRPr lang="en-GB" sz="1000" dirty="0"/>
                    </a:p>
                  </a:txBody>
                  <a:tcPr marL="74295" marR="74295" marT="37148" marB="37148"/>
                </a:tc>
                <a:extLst>
                  <a:ext uri="{0D108BD9-81ED-4DB2-BD59-A6C34878D82A}">
                    <a16:rowId xmlns:a16="http://schemas.microsoft.com/office/drawing/2014/main" val="783196764"/>
                  </a:ext>
                </a:extLst>
              </a:tr>
              <a:tr h="211456">
                <a:tc>
                  <a:txBody>
                    <a:bodyPr/>
                    <a:lstStyle/>
                    <a:p>
                      <a:pPr algn="ctr"/>
                      <a:r>
                        <a:rPr lang="en-GB" sz="1000" b="1" i="1" dirty="0"/>
                        <a:t>Undernourishment</a:t>
                      </a:r>
                    </a:p>
                  </a:txBody>
                  <a:tcPr marL="74295" marR="74295" marT="37148" marB="37148"/>
                </a:tc>
                <a:tc>
                  <a:txBody>
                    <a:bodyPr/>
                    <a:lstStyle/>
                    <a:p>
                      <a:r>
                        <a:rPr lang="en-GB" sz="1000" dirty="0"/>
                        <a:t>Not having enough food to eat.</a:t>
                      </a:r>
                    </a:p>
                  </a:txBody>
                  <a:tcPr marL="74295" marR="74295" marT="37148" marB="37148"/>
                </a:tc>
                <a:extLst>
                  <a:ext uri="{0D108BD9-81ED-4DB2-BD59-A6C34878D82A}">
                    <a16:rowId xmlns:a16="http://schemas.microsoft.com/office/drawing/2014/main" val="966487575"/>
                  </a:ext>
                </a:extLst>
              </a:tr>
              <a:tr h="348616">
                <a:tc>
                  <a:txBody>
                    <a:bodyPr/>
                    <a:lstStyle/>
                    <a:p>
                      <a:pPr algn="ctr"/>
                      <a:r>
                        <a:rPr lang="en-GB" sz="1000" b="1" i="1" dirty="0"/>
                        <a:t>Agribusiness</a:t>
                      </a:r>
                    </a:p>
                  </a:txBody>
                  <a:tcPr marL="74295" marR="74295" marT="37148" marB="37148"/>
                </a:tc>
                <a:tc>
                  <a:txBody>
                    <a:bodyPr/>
                    <a:lstStyle/>
                    <a:p>
                      <a:r>
                        <a:rPr lang="en-GB" sz="1000" dirty="0"/>
                        <a:t>Large scale commercial</a:t>
                      </a:r>
                      <a:r>
                        <a:rPr lang="en-GB" sz="1000" baseline="0" dirty="0"/>
                        <a:t> farming of crops to make profit.</a:t>
                      </a:r>
                      <a:endParaRPr lang="en-GB" sz="1000" dirty="0"/>
                    </a:p>
                  </a:txBody>
                  <a:tcPr marL="74295" marR="74295" marT="37148" marB="37148"/>
                </a:tc>
                <a:extLst>
                  <a:ext uri="{0D108BD9-81ED-4DB2-BD59-A6C34878D82A}">
                    <a16:rowId xmlns:a16="http://schemas.microsoft.com/office/drawing/2014/main" val="1944856274"/>
                  </a:ext>
                </a:extLst>
              </a:tr>
              <a:tr h="211456">
                <a:tc>
                  <a:txBody>
                    <a:bodyPr/>
                    <a:lstStyle/>
                    <a:p>
                      <a:pPr algn="ctr"/>
                      <a:r>
                        <a:rPr lang="en-GB" sz="1000" b="1" i="1" dirty="0"/>
                        <a:t>Organic farming</a:t>
                      </a:r>
                    </a:p>
                  </a:txBody>
                  <a:tcPr marL="74295" marR="74295" marT="37148" marB="37148"/>
                </a:tc>
                <a:tc>
                  <a:txBody>
                    <a:bodyPr/>
                    <a:lstStyle/>
                    <a:p>
                      <a:r>
                        <a:rPr lang="en-GB" sz="1000" dirty="0"/>
                        <a:t>Food farmed</a:t>
                      </a:r>
                      <a:r>
                        <a:rPr lang="en-GB" sz="1000" baseline="0" dirty="0"/>
                        <a:t> without use chemicals.</a:t>
                      </a:r>
                      <a:endParaRPr lang="en-GB" sz="1000" dirty="0"/>
                    </a:p>
                  </a:txBody>
                  <a:tcPr marL="74295" marR="74295" marT="37148" marB="37148"/>
                </a:tc>
                <a:extLst>
                  <a:ext uri="{0D108BD9-81ED-4DB2-BD59-A6C34878D82A}">
                    <a16:rowId xmlns:a16="http://schemas.microsoft.com/office/drawing/2014/main" val="3056420623"/>
                  </a:ext>
                </a:extLst>
              </a:tr>
              <a:tr h="348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dirty="0"/>
                        <a:t>Energy mix</a:t>
                      </a:r>
                    </a:p>
                    <a:p>
                      <a:pPr algn="ctr"/>
                      <a:endParaRPr lang="en-GB" sz="1000" b="1" i="1" dirty="0"/>
                    </a:p>
                  </a:txBody>
                  <a:tcPr marL="74295" marR="74295" marT="37148" marB="37148"/>
                </a:tc>
                <a:tc>
                  <a:txBody>
                    <a:bodyPr/>
                    <a:lstStyle/>
                    <a:p>
                      <a:r>
                        <a:rPr lang="en-GB" sz="1000" dirty="0"/>
                        <a:t>The range of sources a country gets its energy from. EG.</a:t>
                      </a:r>
                      <a:r>
                        <a:rPr lang="en-GB" sz="1000" baseline="0" dirty="0"/>
                        <a:t> Oil, coal etc.</a:t>
                      </a:r>
                      <a:endParaRPr lang="en-GB" sz="1000" dirty="0"/>
                    </a:p>
                  </a:txBody>
                  <a:tcPr marL="74295" marR="74295" marT="37148" marB="37148"/>
                </a:tc>
                <a:extLst>
                  <a:ext uri="{0D108BD9-81ED-4DB2-BD59-A6C34878D82A}">
                    <a16:rowId xmlns:a16="http://schemas.microsoft.com/office/drawing/2014/main" val="2560390298"/>
                  </a:ext>
                </a:extLst>
              </a:tr>
              <a:tr h="348616">
                <a:tc>
                  <a:txBody>
                    <a:bodyPr/>
                    <a:lstStyle/>
                    <a:p>
                      <a:pPr algn="ctr"/>
                      <a:r>
                        <a:rPr lang="en-GB" sz="1000" b="1" i="1" dirty="0"/>
                        <a:t>Water security</a:t>
                      </a:r>
                    </a:p>
                  </a:txBody>
                  <a:tcPr marL="74295" marR="74295" marT="37148" marB="37148"/>
                </a:tc>
                <a:tc>
                  <a:txBody>
                    <a:bodyPr/>
                    <a:lstStyle/>
                    <a:p>
                      <a:r>
                        <a:rPr lang="en-GB" sz="1000" dirty="0"/>
                        <a:t>Having enough water to meet the needs of</a:t>
                      </a:r>
                      <a:r>
                        <a:rPr lang="en-GB" sz="1000" baseline="0" dirty="0"/>
                        <a:t> the population. </a:t>
                      </a:r>
                      <a:endParaRPr lang="en-GB" sz="1000" dirty="0"/>
                    </a:p>
                  </a:txBody>
                  <a:tcPr marL="74295" marR="74295" marT="37148" marB="37148"/>
                </a:tc>
                <a:extLst>
                  <a:ext uri="{0D108BD9-81ED-4DB2-BD59-A6C34878D82A}">
                    <a16:rowId xmlns:a16="http://schemas.microsoft.com/office/drawing/2014/main" val="3825837227"/>
                  </a:ext>
                </a:extLst>
              </a:tr>
              <a:tr h="348616">
                <a:tc>
                  <a:txBody>
                    <a:bodyPr/>
                    <a:lstStyle/>
                    <a:p>
                      <a:pPr algn="ctr"/>
                      <a:r>
                        <a:rPr lang="en-GB" sz="1000" b="1" i="1" dirty="0"/>
                        <a:t>Water stress</a:t>
                      </a:r>
                    </a:p>
                  </a:txBody>
                  <a:tcPr marL="74295" marR="74295" marT="37148" marB="37148"/>
                </a:tc>
                <a:tc>
                  <a:txBody>
                    <a:bodyPr/>
                    <a:lstStyle/>
                    <a:p>
                      <a:r>
                        <a:rPr lang="en-GB" sz="1000" dirty="0"/>
                        <a:t>When a place does not have enough water.</a:t>
                      </a:r>
                    </a:p>
                  </a:txBody>
                  <a:tcPr marL="74295" marR="74295" marT="37148" marB="37148"/>
                </a:tc>
                <a:extLst>
                  <a:ext uri="{0D108BD9-81ED-4DB2-BD59-A6C34878D82A}">
                    <a16:rowId xmlns:a16="http://schemas.microsoft.com/office/drawing/2014/main" val="2708431365"/>
                  </a:ext>
                </a:extLst>
              </a:tr>
              <a:tr h="211456">
                <a:tc>
                  <a:txBody>
                    <a:bodyPr/>
                    <a:lstStyle/>
                    <a:p>
                      <a:pPr algn="ctr"/>
                      <a:r>
                        <a:rPr lang="en-GB" sz="1000" b="1" i="1" dirty="0"/>
                        <a:t>Water surplus</a:t>
                      </a:r>
                    </a:p>
                  </a:txBody>
                  <a:tcPr marL="74295" marR="74295" marT="37148" marB="37148"/>
                </a:tc>
                <a:tc>
                  <a:txBody>
                    <a:bodyPr/>
                    <a:lstStyle/>
                    <a:p>
                      <a:r>
                        <a:rPr lang="en-GB" sz="1000" dirty="0"/>
                        <a:t>More water than needed for the</a:t>
                      </a:r>
                      <a:r>
                        <a:rPr lang="en-GB" sz="1000" baseline="0" dirty="0"/>
                        <a:t> people.</a:t>
                      </a:r>
                      <a:endParaRPr lang="en-GB" sz="1000" dirty="0"/>
                    </a:p>
                  </a:txBody>
                  <a:tcPr marL="74295" marR="74295" marT="37148" marB="37148"/>
                </a:tc>
                <a:extLst>
                  <a:ext uri="{0D108BD9-81ED-4DB2-BD59-A6C34878D82A}">
                    <a16:rowId xmlns:a16="http://schemas.microsoft.com/office/drawing/2014/main" val="3051391081"/>
                  </a:ext>
                </a:extLst>
              </a:tr>
              <a:tr h="211456">
                <a:tc>
                  <a:txBody>
                    <a:bodyPr/>
                    <a:lstStyle/>
                    <a:p>
                      <a:pPr algn="ctr"/>
                      <a:r>
                        <a:rPr lang="en-GB" sz="1000" b="1" i="1" dirty="0"/>
                        <a:t>Water deficit</a:t>
                      </a:r>
                    </a:p>
                  </a:txBody>
                  <a:tcPr marL="74295" marR="74295" marT="37148" marB="37148"/>
                </a:tc>
                <a:tc>
                  <a:txBody>
                    <a:bodyPr/>
                    <a:lstStyle/>
                    <a:p>
                      <a:r>
                        <a:rPr lang="en-GB" sz="1000" dirty="0"/>
                        <a:t>More people than</a:t>
                      </a:r>
                      <a:r>
                        <a:rPr lang="en-GB" sz="1000" baseline="0" dirty="0"/>
                        <a:t> water available.</a:t>
                      </a:r>
                      <a:endParaRPr lang="en-GB" sz="1000" dirty="0"/>
                    </a:p>
                  </a:txBody>
                  <a:tcPr marL="74295" marR="74295" marT="37148" marB="37148"/>
                </a:tc>
                <a:extLst>
                  <a:ext uri="{0D108BD9-81ED-4DB2-BD59-A6C34878D82A}">
                    <a16:rowId xmlns:a16="http://schemas.microsoft.com/office/drawing/2014/main" val="536798300"/>
                  </a:ext>
                </a:extLst>
              </a:tr>
              <a:tr h="348616">
                <a:tc>
                  <a:txBody>
                    <a:bodyPr/>
                    <a:lstStyle/>
                    <a:p>
                      <a:pPr algn="ctr"/>
                      <a:r>
                        <a:rPr lang="en-GB" sz="1000" b="1" i="1" dirty="0"/>
                        <a:t>Physical water scarcity</a:t>
                      </a:r>
                    </a:p>
                  </a:txBody>
                  <a:tcPr marL="74295" marR="74295" marT="37148" marB="37148"/>
                </a:tc>
                <a:tc>
                  <a:txBody>
                    <a:bodyPr/>
                    <a:lstStyle/>
                    <a:p>
                      <a:r>
                        <a:rPr lang="en-GB" sz="1000" dirty="0"/>
                        <a:t>A lack of water</a:t>
                      </a:r>
                      <a:r>
                        <a:rPr lang="en-GB" sz="1000" baseline="0" dirty="0"/>
                        <a:t> from rainfall in an area.</a:t>
                      </a:r>
                      <a:endParaRPr lang="en-GB" sz="1000" dirty="0"/>
                    </a:p>
                  </a:txBody>
                  <a:tcPr marL="74295" marR="74295" marT="37148" marB="37148"/>
                </a:tc>
                <a:extLst>
                  <a:ext uri="{0D108BD9-81ED-4DB2-BD59-A6C34878D82A}">
                    <a16:rowId xmlns:a16="http://schemas.microsoft.com/office/drawing/2014/main" val="752199173"/>
                  </a:ext>
                </a:extLst>
              </a:tr>
              <a:tr h="348616">
                <a:tc>
                  <a:txBody>
                    <a:bodyPr/>
                    <a:lstStyle/>
                    <a:p>
                      <a:pPr algn="ctr"/>
                      <a:r>
                        <a:rPr lang="en-GB" sz="1000" b="1" i="1" dirty="0"/>
                        <a:t>Economic water scarcity</a:t>
                      </a:r>
                    </a:p>
                  </a:txBody>
                  <a:tcPr marL="74295" marR="74295" marT="37148" marB="37148"/>
                </a:tc>
                <a:tc>
                  <a:txBody>
                    <a:bodyPr/>
                    <a:lstStyle/>
                    <a:p>
                      <a:r>
                        <a:rPr lang="en-GB" sz="1000" dirty="0"/>
                        <a:t>When</a:t>
                      </a:r>
                      <a:r>
                        <a:rPr lang="en-GB" sz="1000" baseline="0" dirty="0"/>
                        <a:t> water is available but a place can’t afford to access / clean it.</a:t>
                      </a:r>
                      <a:endParaRPr lang="en-GB" sz="1000" dirty="0"/>
                    </a:p>
                  </a:txBody>
                  <a:tcPr marL="74295" marR="74295" marT="37148" marB="37148"/>
                </a:tc>
                <a:extLst>
                  <a:ext uri="{0D108BD9-81ED-4DB2-BD59-A6C34878D82A}">
                    <a16:rowId xmlns:a16="http://schemas.microsoft.com/office/drawing/2014/main" val="2350835976"/>
                  </a:ext>
                </a:extLst>
              </a:tr>
              <a:tr h="348616">
                <a:tc>
                  <a:txBody>
                    <a:bodyPr/>
                    <a:lstStyle/>
                    <a:p>
                      <a:pPr algn="ctr"/>
                      <a:r>
                        <a:rPr lang="en-GB" sz="1000" b="1" i="1" dirty="0"/>
                        <a:t>Water transfer scheme</a:t>
                      </a:r>
                    </a:p>
                  </a:txBody>
                  <a:tcPr marL="74295" marR="74295" marT="37148" marB="37148"/>
                </a:tc>
                <a:tc>
                  <a:txBody>
                    <a:bodyPr/>
                    <a:lstStyle/>
                    <a:p>
                      <a:r>
                        <a:rPr lang="en-GB" sz="1000" dirty="0"/>
                        <a:t>When</a:t>
                      </a:r>
                      <a:r>
                        <a:rPr lang="en-GB" sz="1000" baseline="0" dirty="0"/>
                        <a:t> water is moved from one place to another. Through pipe / tanker / river.</a:t>
                      </a:r>
                      <a:endParaRPr lang="en-GB" sz="1000" dirty="0"/>
                    </a:p>
                  </a:txBody>
                  <a:tcPr marL="74295" marR="74295" marT="37148" marB="37148"/>
                </a:tc>
                <a:extLst>
                  <a:ext uri="{0D108BD9-81ED-4DB2-BD59-A6C34878D82A}">
                    <a16:rowId xmlns:a16="http://schemas.microsoft.com/office/drawing/2014/main" val="3299069236"/>
                  </a:ext>
                </a:extLst>
              </a:tr>
              <a:tr h="348616">
                <a:tc>
                  <a:txBody>
                    <a:bodyPr/>
                    <a:lstStyle/>
                    <a:p>
                      <a:pPr algn="ctr"/>
                      <a:r>
                        <a:rPr lang="en-GB" sz="1000" b="1" i="1" dirty="0"/>
                        <a:t>Sustainable</a:t>
                      </a:r>
                      <a:r>
                        <a:rPr lang="en-GB" sz="1000" b="1" i="1" baseline="0" dirty="0"/>
                        <a:t> water</a:t>
                      </a:r>
                      <a:endParaRPr lang="en-GB" sz="1000" b="1" i="1" dirty="0"/>
                    </a:p>
                  </a:txBody>
                  <a:tcPr marL="74295" marR="74295" marT="37148" marB="37148"/>
                </a:tc>
                <a:tc>
                  <a:txBody>
                    <a:bodyPr/>
                    <a:lstStyle/>
                    <a:p>
                      <a:r>
                        <a:rPr lang="en-GB" sz="1000" dirty="0"/>
                        <a:t>When there is sufficient water to last people now and in the future.</a:t>
                      </a:r>
                    </a:p>
                  </a:txBody>
                  <a:tcPr marL="74295" marR="74295" marT="37148" marB="37148"/>
                </a:tc>
                <a:extLst>
                  <a:ext uri="{0D108BD9-81ED-4DB2-BD59-A6C34878D82A}">
                    <a16:rowId xmlns:a16="http://schemas.microsoft.com/office/drawing/2014/main" val="1862820977"/>
                  </a:ext>
                </a:extLst>
              </a:tr>
              <a:tr h="348616">
                <a:tc>
                  <a:txBody>
                    <a:bodyPr/>
                    <a:lstStyle/>
                    <a:p>
                      <a:pPr algn="ctr"/>
                      <a:r>
                        <a:rPr lang="en-GB" sz="1000" b="1" i="1" dirty="0"/>
                        <a:t>Grey water</a:t>
                      </a:r>
                    </a:p>
                  </a:txBody>
                  <a:tcPr marL="74295" marR="74295" marT="37148" marB="37148"/>
                </a:tc>
                <a:tc>
                  <a:txBody>
                    <a:bodyPr/>
                    <a:lstStyle/>
                    <a:p>
                      <a:r>
                        <a:rPr lang="en-GB" sz="1000" dirty="0"/>
                        <a:t>Water that has already</a:t>
                      </a:r>
                      <a:r>
                        <a:rPr lang="en-GB" sz="1000" baseline="0" dirty="0"/>
                        <a:t> being used that can be re-used again. EG. From a sink.</a:t>
                      </a:r>
                      <a:endParaRPr lang="en-GB" sz="1000" dirty="0"/>
                    </a:p>
                  </a:txBody>
                  <a:tcPr marL="74295" marR="74295" marT="37148" marB="37148"/>
                </a:tc>
                <a:extLst>
                  <a:ext uri="{0D108BD9-81ED-4DB2-BD59-A6C34878D82A}">
                    <a16:rowId xmlns:a16="http://schemas.microsoft.com/office/drawing/2014/main" val="2412080999"/>
                  </a:ext>
                </a:extLst>
              </a:tr>
            </a:tbl>
          </a:graphicData>
        </a:graphic>
      </p:graphicFrame>
      <p:pic>
        <p:nvPicPr>
          <p:cNvPr id="2050" name="Picture 2" descr="https://static.thenounproject.com/png/10486-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7954" y="-77413"/>
            <a:ext cx="720352" cy="7203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atic.thenounproject.com/png/2603778-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8647" y="5745428"/>
            <a:ext cx="709340" cy="7093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atic.thenounproject.com/png/2973514-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683" y="222241"/>
            <a:ext cx="850507" cy="5556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tatic.thenounproject.com/png/8174-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0364" y="31307"/>
            <a:ext cx="503080" cy="5030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tatic.thenounproject.com/png/344559-2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199" y="4186079"/>
            <a:ext cx="472761" cy="47276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tatic.thenounproject.com/png/2308726-2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0772" y="4112438"/>
            <a:ext cx="465228" cy="46522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tatic.thenounproject.com/png/672416-20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8667" y="6001298"/>
            <a:ext cx="586084" cy="58608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static.thenounproject.com/png/1147940-20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89956" y="866166"/>
            <a:ext cx="546895" cy="54689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static.thenounproject.com/png/2457961-20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56680" y="2854088"/>
            <a:ext cx="429800" cy="4298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static.thenounproject.com/png/1801113-20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39526" y="3358181"/>
            <a:ext cx="649326" cy="64932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static.thenounproject.com/png/2009636-20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78502" y="4505676"/>
            <a:ext cx="469630" cy="46963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s://static.thenounproject.com/png/1608155-20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38936" y="1791558"/>
            <a:ext cx="488988" cy="48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83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a:stretch/>
        </p:blipFill>
        <p:spPr bwMode="auto">
          <a:xfrm>
            <a:off x="113013" y="1306111"/>
            <a:ext cx="1297438" cy="28351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517" y="160477"/>
            <a:ext cx="2358261" cy="950027"/>
          </a:xfrm>
          <a:prstGeom prst="rect">
            <a:avLst/>
          </a:prstGeom>
          <a:solidFill>
            <a:srgbClr val="808000"/>
          </a:solidFill>
          <a:ln w="381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Paper 1: UK Landscapes - Rivers</a:t>
            </a:r>
          </a:p>
        </p:txBody>
      </p:sp>
      <p:sp>
        <p:nvSpPr>
          <p:cNvPr id="6" name="Rectangle 5"/>
          <p:cNvSpPr/>
          <p:nvPr/>
        </p:nvSpPr>
        <p:spPr>
          <a:xfrm>
            <a:off x="2558393" y="675359"/>
            <a:ext cx="2358261" cy="1042281"/>
          </a:xfrm>
          <a:prstGeom prst="rect">
            <a:avLst/>
          </a:prstGeom>
          <a:solidFill>
            <a:schemeClr val="bg1"/>
          </a:solidFill>
          <a:ln w="381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69" u="sng" dirty="0">
                <a:solidFill>
                  <a:schemeClr val="tx1"/>
                </a:solidFill>
              </a:rPr>
              <a:t>Erosion –</a:t>
            </a:r>
            <a:r>
              <a:rPr lang="en-GB" sz="569" dirty="0">
                <a:solidFill>
                  <a:schemeClr val="tx1"/>
                </a:solidFill>
              </a:rPr>
              <a:t>rocks broken down/wear away in the river</a:t>
            </a:r>
            <a:endParaRPr lang="en-GB" sz="569" u="sng" dirty="0">
              <a:solidFill>
                <a:schemeClr val="tx1"/>
              </a:solidFill>
            </a:endParaRPr>
          </a:p>
          <a:p>
            <a:pPr marL="139303" indent="-139303" algn="just">
              <a:buFont typeface="Arial" panose="020B0604020202020204" pitchFamily="34" charset="0"/>
              <a:buChar char="•"/>
            </a:pPr>
            <a:r>
              <a:rPr lang="en-GB" sz="569" b="1" dirty="0">
                <a:solidFill>
                  <a:schemeClr val="tx1"/>
                </a:solidFill>
              </a:rPr>
              <a:t>Abrasion</a:t>
            </a:r>
            <a:r>
              <a:rPr lang="en-GB" sz="569" dirty="0">
                <a:solidFill>
                  <a:schemeClr val="tx1"/>
                </a:solidFill>
              </a:rPr>
              <a:t> – rocks rubbing off the river bed /banks </a:t>
            </a:r>
          </a:p>
          <a:p>
            <a:pPr marL="139303" indent="-139303" algn="just">
              <a:buFont typeface="Arial" panose="020B0604020202020204" pitchFamily="34" charset="0"/>
              <a:buChar char="•"/>
            </a:pPr>
            <a:r>
              <a:rPr lang="en-GB" sz="569" b="1" dirty="0">
                <a:solidFill>
                  <a:schemeClr val="tx1"/>
                </a:solidFill>
              </a:rPr>
              <a:t>Attrition</a:t>
            </a:r>
            <a:r>
              <a:rPr lang="en-GB" sz="569" dirty="0">
                <a:solidFill>
                  <a:schemeClr val="tx1"/>
                </a:solidFill>
              </a:rPr>
              <a:t> – rocks bump into each other in the river </a:t>
            </a:r>
          </a:p>
          <a:p>
            <a:pPr marL="139303" indent="-139303" algn="just">
              <a:buFont typeface="Arial" panose="020B0604020202020204" pitchFamily="34" charset="0"/>
              <a:buChar char="•"/>
            </a:pPr>
            <a:r>
              <a:rPr lang="en-GB" sz="569" b="1" dirty="0">
                <a:solidFill>
                  <a:schemeClr val="tx1"/>
                </a:solidFill>
              </a:rPr>
              <a:t>Solution</a:t>
            </a:r>
            <a:r>
              <a:rPr lang="en-GB" sz="569" dirty="0">
                <a:solidFill>
                  <a:schemeClr val="tx1"/>
                </a:solidFill>
              </a:rPr>
              <a:t> – rocks dissolve in river water </a:t>
            </a:r>
          </a:p>
          <a:p>
            <a:pPr marL="139303" indent="-139303" algn="just">
              <a:buFont typeface="Arial" panose="020B0604020202020204" pitchFamily="34" charset="0"/>
              <a:buChar char="•"/>
            </a:pPr>
            <a:r>
              <a:rPr lang="en-GB" sz="569" b="1" dirty="0">
                <a:solidFill>
                  <a:schemeClr val="tx1"/>
                </a:solidFill>
              </a:rPr>
              <a:t>Hydraulic Action </a:t>
            </a:r>
            <a:r>
              <a:rPr lang="en-GB" sz="569" dirty="0">
                <a:solidFill>
                  <a:schemeClr val="tx1"/>
                </a:solidFill>
              </a:rPr>
              <a:t>– water and air forced into cracks</a:t>
            </a:r>
          </a:p>
          <a:p>
            <a:pPr marL="139303" indent="-139303" algn="just">
              <a:buFont typeface="Arial" panose="020B0604020202020204" pitchFamily="34" charset="0"/>
              <a:buChar char="•"/>
            </a:pPr>
            <a:endParaRPr lang="en-GB" sz="569" dirty="0">
              <a:solidFill>
                <a:schemeClr val="tx1"/>
              </a:solidFill>
            </a:endParaRPr>
          </a:p>
          <a:p>
            <a:r>
              <a:rPr lang="en-GB" sz="569" u="sng" dirty="0">
                <a:solidFill>
                  <a:schemeClr val="tx1"/>
                </a:solidFill>
              </a:rPr>
              <a:t>Transportation </a:t>
            </a:r>
            <a:r>
              <a:rPr lang="en-GB" sz="569" dirty="0">
                <a:solidFill>
                  <a:schemeClr val="tx1"/>
                </a:solidFill>
              </a:rPr>
              <a:t>- movement of the sediment from upper to lower course </a:t>
            </a:r>
          </a:p>
          <a:p>
            <a:pPr marL="139303" indent="-139303" algn="just">
              <a:buFont typeface="Arial" panose="020B0604020202020204" pitchFamily="34" charset="0"/>
              <a:buChar char="•"/>
            </a:pPr>
            <a:r>
              <a:rPr lang="en-GB" sz="569" b="1" dirty="0">
                <a:solidFill>
                  <a:schemeClr val="tx1"/>
                </a:solidFill>
              </a:rPr>
              <a:t>Saltation</a:t>
            </a:r>
            <a:r>
              <a:rPr lang="en-GB" sz="569" dirty="0">
                <a:solidFill>
                  <a:schemeClr val="tx1"/>
                </a:solidFill>
              </a:rPr>
              <a:t> – rocks bounced along the river bed </a:t>
            </a:r>
          </a:p>
          <a:p>
            <a:pPr marL="139303" indent="-139303" algn="just">
              <a:buFont typeface="Arial" panose="020B0604020202020204" pitchFamily="34" charset="0"/>
              <a:buChar char="•"/>
            </a:pPr>
            <a:r>
              <a:rPr lang="en-GB" sz="569" b="1" dirty="0">
                <a:solidFill>
                  <a:schemeClr val="tx1"/>
                </a:solidFill>
              </a:rPr>
              <a:t>Suspension</a:t>
            </a:r>
            <a:r>
              <a:rPr lang="en-GB" sz="569" dirty="0">
                <a:solidFill>
                  <a:schemeClr val="tx1"/>
                </a:solidFill>
              </a:rPr>
              <a:t> – finer sediment floats along the river</a:t>
            </a:r>
          </a:p>
          <a:p>
            <a:pPr marL="139303" indent="-139303" algn="just">
              <a:buFont typeface="Arial" panose="020B0604020202020204" pitchFamily="34" charset="0"/>
              <a:buChar char="•"/>
            </a:pPr>
            <a:r>
              <a:rPr lang="en-GB" sz="569" b="1" dirty="0">
                <a:solidFill>
                  <a:schemeClr val="tx1"/>
                </a:solidFill>
              </a:rPr>
              <a:t>Solution</a:t>
            </a:r>
            <a:r>
              <a:rPr lang="en-GB" sz="569" dirty="0">
                <a:solidFill>
                  <a:schemeClr val="tx1"/>
                </a:solidFill>
              </a:rPr>
              <a:t> – fine (almost invisible) sediment carried along </a:t>
            </a:r>
          </a:p>
          <a:p>
            <a:pPr marL="139303" indent="-139303" algn="just">
              <a:buFont typeface="Arial" panose="020B0604020202020204" pitchFamily="34" charset="0"/>
              <a:buChar char="•"/>
            </a:pPr>
            <a:r>
              <a:rPr lang="en-GB" sz="569" b="1" dirty="0">
                <a:solidFill>
                  <a:schemeClr val="tx1"/>
                </a:solidFill>
              </a:rPr>
              <a:t>Traction</a:t>
            </a:r>
            <a:r>
              <a:rPr lang="en-GB" sz="569" dirty="0">
                <a:solidFill>
                  <a:schemeClr val="tx1"/>
                </a:solidFill>
              </a:rPr>
              <a:t> – large rocks rolled along the river bed </a:t>
            </a:r>
          </a:p>
        </p:txBody>
      </p:sp>
      <p:sp>
        <p:nvSpPr>
          <p:cNvPr id="7" name="Rectangle 6"/>
          <p:cNvSpPr/>
          <p:nvPr/>
        </p:nvSpPr>
        <p:spPr>
          <a:xfrm>
            <a:off x="5021792" y="670452"/>
            <a:ext cx="2372567" cy="1051131"/>
          </a:xfrm>
          <a:prstGeom prst="rect">
            <a:avLst/>
          </a:prstGeom>
          <a:solidFill>
            <a:schemeClr val="bg1"/>
          </a:solidFill>
          <a:ln w="381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9" u="sng" dirty="0">
                <a:solidFill>
                  <a:schemeClr val="tx1"/>
                </a:solidFill>
              </a:rPr>
              <a:t>Long River Profile</a:t>
            </a: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p:txBody>
      </p:sp>
      <p:sp>
        <p:nvSpPr>
          <p:cNvPr id="8" name="Rectangle 7"/>
          <p:cNvSpPr/>
          <p:nvPr/>
        </p:nvSpPr>
        <p:spPr>
          <a:xfrm>
            <a:off x="7485572" y="670451"/>
            <a:ext cx="2381655" cy="1051130"/>
          </a:xfrm>
          <a:prstGeom prst="rect">
            <a:avLst/>
          </a:prstGeom>
          <a:solidFill>
            <a:schemeClr val="bg1"/>
          </a:solidFill>
          <a:ln w="381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9" u="sng" dirty="0">
                <a:solidFill>
                  <a:schemeClr val="tx1"/>
                </a:solidFill>
              </a:rPr>
              <a:t>Cross Profile</a:t>
            </a:r>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a:p>
            <a:pPr>
              <a:lnSpc>
                <a:spcPct val="90000"/>
              </a:lnSpc>
            </a:pPr>
            <a:endParaRPr lang="en-GB" sz="569" dirty="0">
              <a:solidFill>
                <a:schemeClr val="tx1"/>
              </a:solidFill>
            </a:endParaRPr>
          </a:p>
          <a:p>
            <a:pPr>
              <a:lnSpc>
                <a:spcPct val="90000"/>
              </a:lnSpc>
            </a:pPr>
            <a:endParaRPr lang="en-GB" sz="569" dirty="0">
              <a:solidFill>
                <a:schemeClr val="tx1"/>
              </a:solidFill>
            </a:endParaRPr>
          </a:p>
          <a:p>
            <a:pPr>
              <a:lnSpc>
                <a:spcPct val="90000"/>
              </a:lnSpc>
            </a:pPr>
            <a:endParaRPr lang="en-GB" sz="569" dirty="0">
              <a:solidFill>
                <a:schemeClr val="tx1"/>
              </a:solidFill>
            </a:endParaRPr>
          </a:p>
          <a:p>
            <a:pPr>
              <a:lnSpc>
                <a:spcPct val="90000"/>
              </a:lnSpc>
            </a:pPr>
            <a:endParaRPr lang="en-GB" sz="569" dirty="0">
              <a:solidFill>
                <a:schemeClr val="tx1"/>
              </a:solidFill>
            </a:endParaRPr>
          </a:p>
          <a:p>
            <a:pPr>
              <a:lnSpc>
                <a:spcPct val="90000"/>
              </a:lnSpc>
            </a:pPr>
            <a:endParaRPr lang="en-GB" sz="569" dirty="0">
              <a:solidFill>
                <a:schemeClr val="tx1"/>
              </a:solidFill>
            </a:endParaRPr>
          </a:p>
          <a:p>
            <a:pPr>
              <a:lnSpc>
                <a:spcPct val="90000"/>
              </a:lnSpc>
            </a:pPr>
            <a:endParaRPr lang="en-GB" sz="569" dirty="0">
              <a:solidFill>
                <a:schemeClr val="tx1"/>
              </a:solidFill>
            </a:endParaRPr>
          </a:p>
          <a:p>
            <a:pPr>
              <a:lnSpc>
                <a:spcPct val="90000"/>
              </a:lnSpc>
            </a:pPr>
            <a:endParaRPr lang="en-GB" sz="569" dirty="0">
              <a:solidFill>
                <a:schemeClr val="tx1"/>
              </a:solidFill>
            </a:endParaRPr>
          </a:p>
          <a:p>
            <a:pPr>
              <a:lnSpc>
                <a:spcPct val="90000"/>
              </a:lnSpc>
            </a:pPr>
            <a:endParaRPr lang="en-GB" sz="569" dirty="0">
              <a:solidFill>
                <a:schemeClr val="tx1"/>
              </a:solidFill>
            </a:endParaRPr>
          </a:p>
          <a:p>
            <a:pPr marL="139303" indent="-139303" algn="just">
              <a:buFont typeface="Arial" panose="020B0604020202020204" pitchFamily="34" charset="0"/>
              <a:buChar char="•"/>
            </a:pPr>
            <a:endParaRPr lang="en-GB" sz="569" dirty="0">
              <a:solidFill>
                <a:schemeClr val="tx1"/>
              </a:solidFill>
            </a:endParaRPr>
          </a:p>
        </p:txBody>
      </p:sp>
      <p:sp>
        <p:nvSpPr>
          <p:cNvPr id="5" name="Oval 4"/>
          <p:cNvSpPr/>
          <p:nvPr/>
        </p:nvSpPr>
        <p:spPr>
          <a:xfrm>
            <a:off x="1307000" y="1158650"/>
            <a:ext cx="936860" cy="826513"/>
          </a:xfrm>
          <a:prstGeom prst="ellipse">
            <a:avLst/>
          </a:prstGeom>
          <a:solidFill>
            <a:srgbClr val="808000"/>
          </a:solidFill>
          <a:ln w="381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solidFill>
                <a:schemeClr val="tx1"/>
              </a:solidFill>
            </a:endParaRPr>
          </a:p>
        </p:txBody>
      </p:sp>
      <p:pic>
        <p:nvPicPr>
          <p:cNvPr id="1028" name="Picture 4" descr="Image result for black bon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21493">
            <a:off x="2034384" y="1075219"/>
            <a:ext cx="564415" cy="3070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558393" y="1784491"/>
            <a:ext cx="2378589" cy="1297285"/>
          </a:xfrm>
          <a:prstGeom prst="rect">
            <a:avLst/>
          </a:prstGeom>
          <a:solidFill>
            <a:schemeClr val="bg1"/>
          </a:solidFill>
          <a:ln w="3810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9" u="sng" dirty="0">
                <a:solidFill>
                  <a:schemeClr val="tx1"/>
                </a:solidFill>
              </a:rPr>
              <a:t>Interlocking Spurs </a:t>
            </a:r>
            <a:endParaRPr lang="en-GB" sz="569" b="1" u="sng" dirty="0">
              <a:solidFill>
                <a:schemeClr val="tx1"/>
              </a:solidFill>
            </a:endParaRPr>
          </a:p>
          <a:p>
            <a:pPr algn="r"/>
            <a:endParaRPr lang="en-GB" sz="569" u="sng" dirty="0">
              <a:solidFill>
                <a:schemeClr val="tx1"/>
              </a:solidFill>
            </a:endParaRPr>
          </a:p>
          <a:p>
            <a:pPr algn="r"/>
            <a:endParaRPr lang="en-GB" sz="569" u="sng" dirty="0">
              <a:solidFill>
                <a:schemeClr val="tx1"/>
              </a:solidFill>
            </a:endParaRPr>
          </a:p>
          <a:p>
            <a:pPr algn="r"/>
            <a:endParaRPr lang="en-GB" sz="569" u="sng" dirty="0">
              <a:solidFill>
                <a:schemeClr val="tx1"/>
              </a:solidFill>
            </a:endParaRPr>
          </a:p>
          <a:p>
            <a:pPr algn="r"/>
            <a:endParaRPr lang="en-GB" sz="569" u="sng" dirty="0">
              <a:solidFill>
                <a:schemeClr val="tx1"/>
              </a:solidFill>
            </a:endParaRPr>
          </a:p>
          <a:p>
            <a:pPr algn="r"/>
            <a:endParaRPr lang="en-GB" sz="569" u="sng" dirty="0">
              <a:solidFill>
                <a:schemeClr val="tx1"/>
              </a:solidFill>
            </a:endParaRPr>
          </a:p>
          <a:p>
            <a:pPr algn="r"/>
            <a:endParaRPr lang="en-GB" sz="569" u="sng" dirty="0">
              <a:solidFill>
                <a:schemeClr val="tx1"/>
              </a:solidFill>
            </a:endParaRPr>
          </a:p>
          <a:p>
            <a:pPr algn="r"/>
            <a:endParaRPr lang="en-GB" sz="569" u="sng" dirty="0">
              <a:solidFill>
                <a:schemeClr val="tx1"/>
              </a:solidFill>
            </a:endParaRPr>
          </a:p>
          <a:p>
            <a:pPr algn="r"/>
            <a:endParaRPr lang="en-GB" sz="569" u="sng" dirty="0">
              <a:solidFill>
                <a:schemeClr val="tx1"/>
              </a:solidFill>
            </a:endParaRPr>
          </a:p>
          <a:p>
            <a:pPr algn="r"/>
            <a:endParaRPr lang="en-GB" sz="569" u="sng" dirty="0">
              <a:solidFill>
                <a:schemeClr val="tx1"/>
              </a:solidFill>
            </a:endParaRPr>
          </a:p>
          <a:p>
            <a:pPr algn="r"/>
            <a:endParaRPr lang="en-GB" sz="569" u="sng" dirty="0">
              <a:solidFill>
                <a:schemeClr val="tx1"/>
              </a:solidFill>
            </a:endParaRPr>
          </a:p>
          <a:p>
            <a:pPr algn="r"/>
            <a:endParaRPr lang="en-GB" sz="569" u="sng" dirty="0">
              <a:solidFill>
                <a:schemeClr val="tx1"/>
              </a:solidFill>
            </a:endParaRPr>
          </a:p>
          <a:p>
            <a:pPr algn="r"/>
            <a:endParaRPr lang="en-GB" sz="569" u="sng" dirty="0">
              <a:solidFill>
                <a:schemeClr val="tx1"/>
              </a:solidFill>
            </a:endParaRPr>
          </a:p>
          <a:p>
            <a:pPr algn="r"/>
            <a:endParaRPr lang="en-GB" sz="569" dirty="0">
              <a:solidFill>
                <a:schemeClr val="tx1"/>
              </a:solidFill>
            </a:endParaRPr>
          </a:p>
        </p:txBody>
      </p:sp>
      <p:sp>
        <p:nvSpPr>
          <p:cNvPr id="19" name="Rectangle 18"/>
          <p:cNvSpPr/>
          <p:nvPr/>
        </p:nvSpPr>
        <p:spPr>
          <a:xfrm>
            <a:off x="3040590" y="4342295"/>
            <a:ext cx="2228850" cy="1821781"/>
          </a:xfrm>
          <a:prstGeom prst="rect">
            <a:avLst/>
          </a:prstGeom>
          <a:solidFill>
            <a:schemeClr val="bg1"/>
          </a:solidFill>
          <a:ln w="38100">
            <a:solidFill>
              <a:srgbClr val="D9F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9" u="sng" dirty="0">
                <a:solidFill>
                  <a:schemeClr val="tx1"/>
                </a:solidFill>
              </a:rPr>
              <a:t>Hard Engineering </a:t>
            </a: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p:txBody>
      </p:sp>
      <p:sp>
        <p:nvSpPr>
          <p:cNvPr id="28" name="Rectangle 27"/>
          <p:cNvSpPr/>
          <p:nvPr/>
        </p:nvSpPr>
        <p:spPr>
          <a:xfrm>
            <a:off x="5021793" y="1784965"/>
            <a:ext cx="2372567" cy="1302636"/>
          </a:xfrm>
          <a:prstGeom prst="rect">
            <a:avLst/>
          </a:prstGeom>
          <a:solidFill>
            <a:schemeClr val="bg1"/>
          </a:solidFill>
          <a:ln w="3810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9" u="sng" dirty="0">
                <a:solidFill>
                  <a:schemeClr val="tx1"/>
                </a:solidFill>
              </a:rPr>
              <a:t>Waterfalls / Gorges</a:t>
            </a:r>
          </a:p>
          <a:p>
            <a:pPr algn="ctr"/>
            <a:endParaRPr lang="en-GB" sz="569" u="sng" dirty="0">
              <a:solidFill>
                <a:schemeClr val="tx1"/>
              </a:solidFill>
            </a:endParaRPr>
          </a:p>
          <a:p>
            <a:pPr algn="ctr"/>
            <a:endParaRPr lang="en-GB" sz="569" u="sng" dirty="0">
              <a:solidFill>
                <a:schemeClr val="tx1"/>
              </a:solidFill>
            </a:endParaRPr>
          </a:p>
          <a:p>
            <a:pPr algn="ctr"/>
            <a:r>
              <a:rPr lang="en-GB" sz="569" u="sng" dirty="0">
                <a:solidFill>
                  <a:schemeClr val="tx1"/>
                </a:solidFill>
              </a:rPr>
              <a:t> </a:t>
            </a: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endParaRPr lang="en-GB" sz="569" dirty="0">
              <a:solidFill>
                <a:schemeClr val="tx1"/>
              </a:solidFill>
            </a:endParaRPr>
          </a:p>
        </p:txBody>
      </p:sp>
      <p:sp>
        <p:nvSpPr>
          <p:cNvPr id="29" name="Rectangle 28"/>
          <p:cNvSpPr/>
          <p:nvPr/>
        </p:nvSpPr>
        <p:spPr>
          <a:xfrm>
            <a:off x="5338232" y="4360744"/>
            <a:ext cx="2228850" cy="1803332"/>
          </a:xfrm>
          <a:prstGeom prst="rect">
            <a:avLst/>
          </a:prstGeom>
          <a:solidFill>
            <a:schemeClr val="bg1"/>
          </a:solidFill>
          <a:ln w="38100">
            <a:solidFill>
              <a:srgbClr val="D9F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9" u="sng" dirty="0">
                <a:solidFill>
                  <a:schemeClr val="tx1"/>
                </a:solidFill>
              </a:rPr>
              <a:t>Soft engineering</a:t>
            </a: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p:txBody>
      </p:sp>
      <p:sp>
        <p:nvSpPr>
          <p:cNvPr id="30" name="Rectangle 29"/>
          <p:cNvSpPr/>
          <p:nvPr/>
        </p:nvSpPr>
        <p:spPr>
          <a:xfrm>
            <a:off x="7485571" y="1784965"/>
            <a:ext cx="2379153" cy="1302636"/>
          </a:xfrm>
          <a:prstGeom prst="rect">
            <a:avLst/>
          </a:prstGeom>
          <a:solidFill>
            <a:schemeClr val="bg1"/>
          </a:solidFill>
          <a:ln w="3810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9" dirty="0">
                <a:solidFill>
                  <a:schemeClr val="tx1"/>
                </a:solidFill>
              </a:rPr>
              <a:t>                                                       </a:t>
            </a:r>
            <a:r>
              <a:rPr lang="en-GB" sz="569" u="sng" dirty="0">
                <a:solidFill>
                  <a:schemeClr val="tx1"/>
                </a:solidFill>
              </a:rPr>
              <a:t>Meanders / Oxbow lakes</a:t>
            </a:r>
          </a:p>
          <a:p>
            <a:pPr algn="ctr"/>
            <a:endParaRPr lang="en-GB" sz="569" u="sng" dirty="0">
              <a:solidFill>
                <a:schemeClr val="tx1"/>
              </a:solidFill>
            </a:endParaRPr>
          </a:p>
          <a:p>
            <a:pPr algn="ctr"/>
            <a:endParaRPr lang="en-GB" sz="569" u="sng" dirty="0">
              <a:solidFill>
                <a:schemeClr val="tx1"/>
              </a:solidFill>
            </a:endParaRPr>
          </a:p>
          <a:p>
            <a:pPr algn="ctr"/>
            <a:r>
              <a:rPr lang="en-GB" sz="569" u="sng" dirty="0">
                <a:solidFill>
                  <a:schemeClr val="tx1"/>
                </a:solidFill>
              </a:rPr>
              <a:t> </a:t>
            </a:r>
            <a:endParaRPr lang="en-GB" sz="569" b="1" u="sng" dirty="0">
              <a:solidFill>
                <a:schemeClr val="tx1"/>
              </a:solidFill>
            </a:endParaRPr>
          </a:p>
          <a:p>
            <a:pPr algn="ctr"/>
            <a:endParaRPr lang="en-GB" sz="569" u="sng" dirty="0">
              <a:solidFill>
                <a:schemeClr val="tx1"/>
              </a:solidFill>
              <a:latin typeface="Calibri" panose="020F0502020204030204" pitchFamily="34" charset="0"/>
            </a:endParaRPr>
          </a:p>
          <a:p>
            <a:pPr algn="ctr"/>
            <a:endParaRPr lang="en-GB" sz="569" u="sng" dirty="0">
              <a:solidFill>
                <a:schemeClr val="tx1"/>
              </a:solidFill>
              <a:latin typeface="Calibri" panose="020F0502020204030204" pitchFamily="34" charset="0"/>
            </a:endParaRPr>
          </a:p>
          <a:p>
            <a:pPr algn="ctr"/>
            <a:endParaRPr lang="en-GB" sz="569" u="sng" dirty="0">
              <a:solidFill>
                <a:schemeClr val="tx1"/>
              </a:solidFill>
              <a:latin typeface="Calibri" panose="020F0502020204030204" pitchFamily="34" charset="0"/>
            </a:endParaRPr>
          </a:p>
          <a:p>
            <a:pPr algn="ctr"/>
            <a:endParaRPr lang="en-GB" sz="569" u="sng" dirty="0">
              <a:solidFill>
                <a:schemeClr val="tx1"/>
              </a:solidFill>
              <a:latin typeface="Calibri" panose="020F0502020204030204" pitchFamily="34" charset="0"/>
            </a:endParaRPr>
          </a:p>
          <a:p>
            <a:pPr algn="ctr"/>
            <a:endParaRPr lang="en-GB" sz="569" u="sng" dirty="0">
              <a:solidFill>
                <a:schemeClr val="tx1"/>
              </a:solidFill>
              <a:latin typeface="Calibri" panose="020F0502020204030204" pitchFamily="34" charset="0"/>
            </a:endParaRPr>
          </a:p>
          <a:p>
            <a:pPr algn="ctr"/>
            <a:endParaRPr lang="en-GB" sz="569" u="sng" dirty="0">
              <a:solidFill>
                <a:schemeClr val="tx1"/>
              </a:solidFill>
              <a:latin typeface="Calibri" panose="020F0502020204030204" pitchFamily="34" charset="0"/>
            </a:endParaRPr>
          </a:p>
          <a:p>
            <a:pPr algn="ctr"/>
            <a:endParaRPr lang="en-GB" sz="569" u="sng" dirty="0">
              <a:solidFill>
                <a:schemeClr val="tx1"/>
              </a:solidFill>
              <a:latin typeface="Calibri" panose="020F0502020204030204" pitchFamily="34" charset="0"/>
            </a:endParaRPr>
          </a:p>
          <a:p>
            <a:pPr algn="ctr"/>
            <a:endParaRPr lang="en-GB" sz="569" u="sng" dirty="0">
              <a:solidFill>
                <a:schemeClr val="tx1"/>
              </a:solidFill>
              <a:latin typeface="Calibri" panose="020F0502020204030204" pitchFamily="34" charset="0"/>
            </a:endParaRPr>
          </a:p>
          <a:p>
            <a:pPr algn="ctr"/>
            <a:endParaRPr lang="en-GB" sz="569" u="sng" dirty="0">
              <a:solidFill>
                <a:schemeClr val="tx1"/>
              </a:solidFill>
              <a:latin typeface="Calibri" panose="020F0502020204030204" pitchFamily="34" charset="0"/>
            </a:endParaRPr>
          </a:p>
          <a:p>
            <a:pPr algn="ctr"/>
            <a:endParaRPr lang="en-GB" sz="569" dirty="0">
              <a:solidFill>
                <a:srgbClr val="000000"/>
              </a:solidFill>
              <a:latin typeface="Calibri" panose="020F0502020204030204" pitchFamily="34" charset="0"/>
            </a:endParaRPr>
          </a:p>
        </p:txBody>
      </p:sp>
      <p:sp>
        <p:nvSpPr>
          <p:cNvPr id="31" name="Rectangle 30"/>
          <p:cNvSpPr/>
          <p:nvPr/>
        </p:nvSpPr>
        <p:spPr>
          <a:xfrm>
            <a:off x="7635874" y="4360744"/>
            <a:ext cx="2228850" cy="1803331"/>
          </a:xfrm>
          <a:prstGeom prst="rect">
            <a:avLst/>
          </a:prstGeom>
          <a:solidFill>
            <a:schemeClr val="bg1"/>
          </a:solidFill>
          <a:ln w="38100">
            <a:solidFill>
              <a:srgbClr val="D9F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9" u="sng" dirty="0">
              <a:solidFill>
                <a:schemeClr val="tx1"/>
              </a:solidFill>
            </a:endParaRPr>
          </a:p>
          <a:p>
            <a:pPr algn="ctr"/>
            <a:r>
              <a:rPr lang="en-GB" sz="569" u="sng" dirty="0">
                <a:solidFill>
                  <a:schemeClr val="tx1"/>
                </a:solidFill>
              </a:rPr>
              <a:t>Flood Management Example – </a:t>
            </a:r>
            <a:r>
              <a:rPr lang="en-GB" sz="569" b="1" u="sng" dirty="0">
                <a:solidFill>
                  <a:schemeClr val="tx1"/>
                </a:solidFill>
              </a:rPr>
              <a:t>River Wansbeck Morpeth </a:t>
            </a:r>
          </a:p>
          <a:p>
            <a:pPr algn="just"/>
            <a:r>
              <a:rPr lang="en-GB" sz="569" b="1" dirty="0">
                <a:solidFill>
                  <a:schemeClr val="tx1"/>
                </a:solidFill>
              </a:rPr>
              <a:t>Location</a:t>
            </a:r>
            <a:r>
              <a:rPr lang="en-GB" sz="528" b="1" dirty="0">
                <a:solidFill>
                  <a:schemeClr val="tx1"/>
                </a:solidFill>
              </a:rPr>
              <a:t>: </a:t>
            </a:r>
            <a:r>
              <a:rPr lang="en-GB" sz="528" dirty="0">
                <a:solidFill>
                  <a:srgbClr val="333333"/>
                </a:solidFill>
                <a:latin typeface="Helvetica Neue"/>
              </a:rPr>
              <a:t>Morpeth is an ancient market town situated in a loop of the river Wansbeck in the northeast of England about 15 miles north of Newcastle upon Tyne and 12 miles west from the North Sea.</a:t>
            </a:r>
            <a:endParaRPr lang="en-GB" sz="569" dirty="0">
              <a:solidFill>
                <a:schemeClr val="tx1"/>
              </a:solidFill>
            </a:endParaRPr>
          </a:p>
          <a:p>
            <a:pPr algn="just"/>
            <a:r>
              <a:rPr lang="en-GB" sz="569" b="1" dirty="0">
                <a:solidFill>
                  <a:schemeClr val="tx1"/>
                </a:solidFill>
              </a:rPr>
              <a:t>The problem? </a:t>
            </a:r>
            <a:r>
              <a:rPr lang="en-GB" sz="528" dirty="0">
                <a:solidFill>
                  <a:schemeClr val="tx1"/>
                </a:solidFill>
              </a:rPr>
              <a:t>Increasing urbanisation, a steep, narrow valley along with many natural events in  2008 including saturated soil and prolonged rainfall led to significant flooding with substantial damage to homes and businesses. </a:t>
            </a:r>
          </a:p>
          <a:p>
            <a:pPr algn="just"/>
            <a:r>
              <a:rPr lang="en-GB" sz="569" b="1" dirty="0">
                <a:solidFill>
                  <a:schemeClr val="tx1"/>
                </a:solidFill>
              </a:rPr>
              <a:t>What did they do? </a:t>
            </a:r>
            <a:r>
              <a:rPr lang="en-GB" sz="569" dirty="0">
                <a:solidFill>
                  <a:schemeClr val="tx1"/>
                </a:solidFill>
              </a:rPr>
              <a:t>Spent £27million on building a flood defences for the town along with developing a dam system upstream to limit the water flow into river in times of peak discharge</a:t>
            </a:r>
          </a:p>
          <a:p>
            <a:pPr algn="just"/>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a:p>
            <a:pPr algn="just"/>
            <a:endParaRPr lang="en-GB" sz="569" dirty="0">
              <a:solidFill>
                <a:schemeClr val="tx1"/>
              </a:solidFill>
            </a:endParaRPr>
          </a:p>
        </p:txBody>
      </p:sp>
      <p:sp>
        <p:nvSpPr>
          <p:cNvPr id="13" name="Rectangle 12"/>
          <p:cNvSpPr/>
          <p:nvPr/>
        </p:nvSpPr>
        <p:spPr>
          <a:xfrm>
            <a:off x="1408909" y="1387369"/>
            <a:ext cx="713657" cy="392415"/>
          </a:xfrm>
          <a:prstGeom prst="rect">
            <a:avLst/>
          </a:prstGeom>
          <a:noFill/>
          <a:ln>
            <a:noFill/>
          </a:ln>
        </p:spPr>
        <p:txBody>
          <a:bodyPr wrap="none">
            <a:spAutoFit/>
          </a:bodyPr>
          <a:lstStyle/>
          <a:p>
            <a:pPr algn="ctr"/>
            <a:r>
              <a:rPr lang="en-GB" sz="975" dirty="0"/>
              <a:t>Fluvial </a:t>
            </a:r>
          </a:p>
          <a:p>
            <a:pPr algn="ctr"/>
            <a:r>
              <a:rPr lang="en-GB" sz="975" dirty="0"/>
              <a:t>Processes </a:t>
            </a:r>
          </a:p>
        </p:txBody>
      </p:sp>
      <p:sp>
        <p:nvSpPr>
          <p:cNvPr id="2" name="TextBox 1"/>
          <p:cNvSpPr txBox="1"/>
          <p:nvPr/>
        </p:nvSpPr>
        <p:spPr>
          <a:xfrm>
            <a:off x="3191132" y="1944015"/>
            <a:ext cx="1692336" cy="1230978"/>
          </a:xfrm>
          <a:prstGeom prst="rect">
            <a:avLst/>
          </a:prstGeom>
          <a:noFill/>
        </p:spPr>
        <p:txBody>
          <a:bodyPr wrap="square" rtlCol="0">
            <a:spAutoFit/>
          </a:bodyPr>
          <a:lstStyle/>
          <a:p>
            <a:pPr algn="just"/>
            <a:r>
              <a:rPr lang="en-GB" sz="569" dirty="0"/>
              <a:t>In the </a:t>
            </a:r>
            <a:r>
              <a:rPr lang="en-GB" sz="569" b="1" dirty="0"/>
              <a:t>upper course </a:t>
            </a:r>
            <a:r>
              <a:rPr lang="en-GB" sz="569" dirty="0"/>
              <a:t>of the river there is </a:t>
            </a:r>
            <a:r>
              <a:rPr lang="en-GB" sz="569" b="1" dirty="0"/>
              <a:t>vertical erosion </a:t>
            </a:r>
            <a:r>
              <a:rPr lang="en-GB" sz="569" dirty="0"/>
              <a:t>eroding down to make the valley deeper as the river has more energy.</a:t>
            </a:r>
          </a:p>
          <a:p>
            <a:pPr algn="just"/>
            <a:endParaRPr lang="en-GB" sz="569" dirty="0"/>
          </a:p>
          <a:p>
            <a:pPr algn="just"/>
            <a:r>
              <a:rPr lang="en-GB" sz="569" b="1" dirty="0"/>
              <a:t>Weathering</a:t>
            </a:r>
            <a:r>
              <a:rPr lang="en-GB" sz="569" dirty="0"/>
              <a:t> on the sides of the valley causes rocks to fall off, land in the river and cause more vertical erosion and abrasion to deepen the river channel. </a:t>
            </a:r>
          </a:p>
          <a:p>
            <a:pPr algn="just"/>
            <a:endParaRPr lang="en-GB" sz="569" dirty="0"/>
          </a:p>
          <a:p>
            <a:pPr algn="just"/>
            <a:r>
              <a:rPr lang="en-GB" sz="569" dirty="0"/>
              <a:t>The river cannot erode the hard rock slopes so will flow around them and erode the softer rock. This leaves </a:t>
            </a:r>
            <a:r>
              <a:rPr lang="en-GB" sz="569" b="1" dirty="0"/>
              <a:t>interlocking spurs</a:t>
            </a:r>
            <a:r>
              <a:rPr lang="en-GB" sz="569" dirty="0"/>
              <a:t>, slopes on the valley that look like they overlap. </a:t>
            </a:r>
          </a:p>
          <a:p>
            <a:pPr algn="just"/>
            <a:endParaRPr lang="en-GB" sz="569" dirty="0"/>
          </a:p>
        </p:txBody>
      </p:sp>
      <p:sp>
        <p:nvSpPr>
          <p:cNvPr id="47" name="Rectangle 46"/>
          <p:cNvSpPr/>
          <p:nvPr/>
        </p:nvSpPr>
        <p:spPr>
          <a:xfrm>
            <a:off x="2542424" y="3170124"/>
            <a:ext cx="2399372" cy="1114484"/>
          </a:xfrm>
          <a:prstGeom prst="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9" u="sng" dirty="0">
                <a:solidFill>
                  <a:schemeClr val="tx1"/>
                </a:solidFill>
              </a:rPr>
              <a:t>Floodplains</a:t>
            </a: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p:txBody>
      </p:sp>
      <p:sp>
        <p:nvSpPr>
          <p:cNvPr id="48" name="Rectangle 47"/>
          <p:cNvSpPr/>
          <p:nvPr/>
        </p:nvSpPr>
        <p:spPr>
          <a:xfrm>
            <a:off x="5007083" y="3172026"/>
            <a:ext cx="2399372" cy="1121689"/>
          </a:xfrm>
          <a:prstGeom prst="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9" u="sng" dirty="0">
              <a:solidFill>
                <a:schemeClr val="tx1"/>
              </a:solidFill>
            </a:endParaRPr>
          </a:p>
          <a:p>
            <a:pPr algn="ctr"/>
            <a:r>
              <a:rPr lang="en-GB" sz="569" u="sng" dirty="0">
                <a:solidFill>
                  <a:schemeClr val="tx1"/>
                </a:solidFill>
              </a:rPr>
              <a:t>  Levees</a:t>
            </a:r>
            <a:endParaRPr lang="en-GB" sz="569" b="1"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r>
              <a:rPr lang="en-GB" sz="569" u="sng" dirty="0">
                <a:solidFill>
                  <a:schemeClr val="tx1"/>
                </a:solidFill>
              </a:rPr>
              <a:t> </a:t>
            </a:r>
          </a:p>
        </p:txBody>
      </p:sp>
      <p:sp>
        <p:nvSpPr>
          <p:cNvPr id="49" name="Rectangle 48"/>
          <p:cNvSpPr/>
          <p:nvPr/>
        </p:nvSpPr>
        <p:spPr>
          <a:xfrm>
            <a:off x="7465003" y="3176387"/>
            <a:ext cx="2399722" cy="1117328"/>
          </a:xfrm>
          <a:prstGeom prst="rect">
            <a:avLst/>
          </a:prstGeom>
          <a:solidFill>
            <a:schemeClr val="bg1"/>
          </a:solid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9" u="sng" dirty="0">
                <a:solidFill>
                  <a:schemeClr val="tx1"/>
                </a:solidFill>
              </a:rPr>
              <a:t>Estuaries</a:t>
            </a:r>
          </a:p>
          <a:p>
            <a:pPr algn="ctr"/>
            <a:endParaRPr lang="en-GB" sz="569" u="sng" dirty="0">
              <a:solidFill>
                <a:schemeClr val="tx1"/>
              </a:solidFill>
            </a:endParaRPr>
          </a:p>
          <a:p>
            <a:pPr algn="ctr"/>
            <a:endParaRPr lang="en-GB" sz="569" u="sng" dirty="0">
              <a:solidFill>
                <a:schemeClr val="tx1"/>
              </a:solidFill>
            </a:endParaRPr>
          </a:p>
          <a:p>
            <a:pPr algn="ctr"/>
            <a:r>
              <a:rPr lang="en-GB" sz="569" u="sng" dirty="0">
                <a:solidFill>
                  <a:schemeClr val="tx1"/>
                </a:solidFill>
              </a:rPr>
              <a:t> </a:t>
            </a: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dirty="0">
              <a:solidFill>
                <a:schemeClr val="tx1"/>
              </a:solidFill>
            </a:endParaRPr>
          </a:p>
          <a:p>
            <a:pPr algn="ctr"/>
            <a:endParaRPr lang="en-GB" sz="569" dirty="0">
              <a:solidFill>
                <a:schemeClr val="tx1"/>
              </a:solidFill>
            </a:endParaRPr>
          </a:p>
          <a:p>
            <a:pPr algn="ctr"/>
            <a:endParaRPr lang="en-GB" sz="569" dirty="0">
              <a:solidFill>
                <a:schemeClr val="tx1"/>
              </a:solidFill>
            </a:endParaRPr>
          </a:p>
          <a:p>
            <a:pPr algn="ctr"/>
            <a:endParaRPr lang="en-GB" sz="569" dirty="0">
              <a:solidFill>
                <a:schemeClr val="tx1"/>
              </a:solidFill>
            </a:endParaRPr>
          </a:p>
        </p:txBody>
      </p:sp>
      <p:pic>
        <p:nvPicPr>
          <p:cNvPr id="53" name="Picture 4" descr="Image result for black bon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23121">
            <a:off x="1467778" y="4640514"/>
            <a:ext cx="597806" cy="307085"/>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5516205" y="1911109"/>
            <a:ext cx="1846208" cy="1256113"/>
          </a:xfrm>
          <a:prstGeom prst="rect">
            <a:avLst/>
          </a:prstGeom>
          <a:noFill/>
        </p:spPr>
        <p:txBody>
          <a:bodyPr wrap="square" rtlCol="0">
            <a:spAutoFit/>
          </a:bodyPr>
          <a:lstStyle/>
          <a:p>
            <a:pPr marL="29250" indent="-29250" algn="just">
              <a:buAutoNum type="arabicPeriod"/>
            </a:pPr>
            <a:r>
              <a:rPr lang="en-GB" sz="569" dirty="0"/>
              <a:t>In the upper course, the river flows over </a:t>
            </a:r>
            <a:r>
              <a:rPr lang="en-GB" sz="569" b="1" dirty="0"/>
              <a:t>hard resistant rock and soft less resistant rock.</a:t>
            </a:r>
            <a:r>
              <a:rPr lang="en-GB" sz="569" dirty="0"/>
              <a:t> The soft rock is eroded by </a:t>
            </a:r>
            <a:r>
              <a:rPr lang="en-GB" sz="569" b="1" dirty="0"/>
              <a:t>abrasion</a:t>
            </a:r>
            <a:r>
              <a:rPr lang="en-GB" sz="569" dirty="0"/>
              <a:t> and </a:t>
            </a:r>
            <a:r>
              <a:rPr lang="en-GB" sz="569" b="1" dirty="0"/>
              <a:t>hydraulic</a:t>
            </a:r>
            <a:r>
              <a:rPr lang="en-GB" sz="569" dirty="0"/>
              <a:t> action and a small </a:t>
            </a:r>
            <a:r>
              <a:rPr lang="en-GB" sz="569" b="1" dirty="0"/>
              <a:t>plunge pool </a:t>
            </a:r>
            <a:r>
              <a:rPr lang="en-GB" sz="569" dirty="0"/>
              <a:t>forms. </a:t>
            </a:r>
          </a:p>
          <a:p>
            <a:pPr marL="29250" indent="-29250" algn="just">
              <a:buAutoNum type="arabicPeriod"/>
            </a:pPr>
            <a:endParaRPr lang="en-GB" sz="244" dirty="0"/>
          </a:p>
          <a:p>
            <a:pPr marL="29250" indent="-29250" algn="just">
              <a:buAutoNum type="arabicPeriod"/>
            </a:pPr>
            <a:r>
              <a:rPr lang="en-GB" sz="569" dirty="0"/>
              <a:t>The overhanging hard rock is not supported so falls into the plunge pool. </a:t>
            </a:r>
          </a:p>
          <a:p>
            <a:pPr marL="29250" indent="-29250" algn="just">
              <a:buAutoNum type="arabicPeriod"/>
            </a:pPr>
            <a:endParaRPr lang="en-GB" sz="244" dirty="0"/>
          </a:p>
          <a:p>
            <a:pPr marL="29250" indent="-29250" algn="just">
              <a:buAutoNum type="arabicPeriod"/>
            </a:pPr>
            <a:r>
              <a:rPr lang="en-GB" sz="569" dirty="0"/>
              <a:t>The rocks in the plunge pool cause more </a:t>
            </a:r>
            <a:r>
              <a:rPr lang="en-GB" sz="569" b="1" dirty="0"/>
              <a:t>abrasion</a:t>
            </a:r>
            <a:r>
              <a:rPr lang="en-GB" sz="569" dirty="0"/>
              <a:t> and the plunge pool gets bigger and the overhand collapses again. </a:t>
            </a:r>
          </a:p>
          <a:p>
            <a:pPr marL="29250" indent="-29250" algn="just">
              <a:buAutoNum type="arabicPeriod"/>
            </a:pPr>
            <a:endParaRPr lang="en-GB" sz="244" dirty="0"/>
          </a:p>
          <a:p>
            <a:pPr marL="29250" indent="-29250" algn="just">
              <a:buAutoNum type="arabicPeriod"/>
            </a:pPr>
            <a:r>
              <a:rPr lang="en-GB" sz="569" dirty="0"/>
              <a:t>Over time the waterfall </a:t>
            </a:r>
            <a:r>
              <a:rPr lang="en-GB" sz="569" b="1" dirty="0"/>
              <a:t>retreats</a:t>
            </a:r>
            <a:r>
              <a:rPr lang="en-GB" sz="569" dirty="0"/>
              <a:t> to leave behind a steep sided </a:t>
            </a:r>
            <a:r>
              <a:rPr lang="en-GB" sz="569" b="1" dirty="0"/>
              <a:t>gorge</a:t>
            </a:r>
            <a:r>
              <a:rPr lang="en-GB" sz="569" dirty="0"/>
              <a:t> on each side of the waterfall. </a:t>
            </a:r>
          </a:p>
          <a:p>
            <a:pPr marL="29250" indent="-29250" algn="just">
              <a:buAutoNum type="arabicPeriod"/>
            </a:pPr>
            <a:endParaRPr lang="en-GB" sz="569" dirty="0"/>
          </a:p>
        </p:txBody>
      </p:sp>
      <p:sp>
        <p:nvSpPr>
          <p:cNvPr id="78" name="TextBox 77"/>
          <p:cNvSpPr txBox="1"/>
          <p:nvPr/>
        </p:nvSpPr>
        <p:spPr>
          <a:xfrm>
            <a:off x="8342360" y="1875048"/>
            <a:ext cx="1563640" cy="498534"/>
          </a:xfrm>
          <a:prstGeom prst="rect">
            <a:avLst/>
          </a:prstGeom>
          <a:noFill/>
        </p:spPr>
        <p:txBody>
          <a:bodyPr wrap="square" rtlCol="0">
            <a:spAutoFit/>
          </a:bodyPr>
          <a:lstStyle/>
          <a:p>
            <a:pPr algn="just"/>
            <a:r>
              <a:rPr lang="en-GB" sz="528" dirty="0"/>
              <a:t>Found in the </a:t>
            </a:r>
            <a:r>
              <a:rPr lang="en-GB" sz="528" b="1" dirty="0"/>
              <a:t>middle course</a:t>
            </a:r>
            <a:r>
              <a:rPr lang="en-GB" sz="528" dirty="0"/>
              <a:t>, meanders are a bend in the river. The river will flow until it reaches an obstacle in the river, this causes pools and riffles to form. Pools are the deeper areas of fast flowing water and riffles are the shallower slower flowing </a:t>
            </a:r>
          </a:p>
        </p:txBody>
      </p:sp>
      <p:sp>
        <p:nvSpPr>
          <p:cNvPr id="100" name="Oval 99"/>
          <p:cNvSpPr/>
          <p:nvPr/>
        </p:nvSpPr>
        <p:spPr>
          <a:xfrm>
            <a:off x="1303425" y="2251858"/>
            <a:ext cx="905600" cy="809504"/>
          </a:xfrm>
          <a:prstGeom prst="ellipse">
            <a:avLst/>
          </a:prstGeom>
          <a:solidFill>
            <a:srgbClr val="808000"/>
          </a:solidFill>
          <a:ln w="381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solidFill>
                <a:schemeClr val="tx1"/>
              </a:solidFill>
            </a:endParaRPr>
          </a:p>
        </p:txBody>
      </p:sp>
      <p:sp>
        <p:nvSpPr>
          <p:cNvPr id="97" name="TextBox 96"/>
          <p:cNvSpPr txBox="1"/>
          <p:nvPr/>
        </p:nvSpPr>
        <p:spPr>
          <a:xfrm>
            <a:off x="6288392" y="3148551"/>
            <a:ext cx="1143430" cy="968214"/>
          </a:xfrm>
          <a:prstGeom prst="rect">
            <a:avLst/>
          </a:prstGeom>
          <a:noFill/>
        </p:spPr>
        <p:txBody>
          <a:bodyPr wrap="square" rtlCol="0">
            <a:spAutoFit/>
          </a:bodyPr>
          <a:lstStyle/>
          <a:p>
            <a:pPr algn="just"/>
            <a:r>
              <a:rPr lang="en-GB" sz="569" u="sng" dirty="0"/>
              <a:t>Levees</a:t>
            </a:r>
          </a:p>
          <a:p>
            <a:pPr algn="just"/>
            <a:r>
              <a:rPr lang="en-GB" sz="569" dirty="0"/>
              <a:t>Found in the lower course, levees are naturally raised river banks found on either side of a river channel. During a flood water spills onto the land. This creates friction and the river velocity (speed) slows down meaning the heavier sediment is deposited on</a:t>
            </a:r>
          </a:p>
        </p:txBody>
      </p:sp>
      <p:sp>
        <p:nvSpPr>
          <p:cNvPr id="14" name="Rectangle 13"/>
          <p:cNvSpPr/>
          <p:nvPr/>
        </p:nvSpPr>
        <p:spPr>
          <a:xfrm>
            <a:off x="1366968" y="2439046"/>
            <a:ext cx="753732" cy="392415"/>
          </a:xfrm>
          <a:prstGeom prst="rect">
            <a:avLst/>
          </a:prstGeom>
        </p:spPr>
        <p:txBody>
          <a:bodyPr wrap="none">
            <a:spAutoFit/>
          </a:bodyPr>
          <a:lstStyle/>
          <a:p>
            <a:pPr algn="ctr"/>
            <a:r>
              <a:rPr lang="en-GB" sz="975" dirty="0"/>
              <a:t>River </a:t>
            </a:r>
          </a:p>
          <a:p>
            <a:pPr algn="ctr"/>
            <a:r>
              <a:rPr lang="en-GB" sz="975" dirty="0"/>
              <a:t>Landforms </a:t>
            </a:r>
          </a:p>
        </p:txBody>
      </p:sp>
      <p:sp>
        <p:nvSpPr>
          <p:cNvPr id="99" name="Rectangle 98"/>
          <p:cNvSpPr/>
          <p:nvPr/>
        </p:nvSpPr>
        <p:spPr>
          <a:xfrm>
            <a:off x="125924" y="4336784"/>
            <a:ext cx="2845875" cy="1827291"/>
          </a:xfrm>
          <a:prstGeom prst="rect">
            <a:avLst/>
          </a:prstGeom>
          <a:solidFill>
            <a:schemeClr val="bg1"/>
          </a:solidFill>
          <a:ln w="38100">
            <a:solidFill>
              <a:srgbClr val="D9F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9" u="sng" dirty="0">
                <a:solidFill>
                  <a:schemeClr val="tx1"/>
                </a:solidFill>
              </a:rPr>
              <a:t>                  Hydrographs and Flooding</a:t>
            </a: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r>
              <a:rPr lang="en-GB" sz="569" u="sng" dirty="0">
                <a:solidFill>
                  <a:schemeClr val="tx1"/>
                </a:solidFill>
              </a:rPr>
              <a:t> </a:t>
            </a: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endParaRPr lang="en-GB" sz="569" u="sng" dirty="0">
              <a:solidFill>
                <a:schemeClr val="tx1"/>
              </a:solidFill>
            </a:endParaRPr>
          </a:p>
          <a:p>
            <a:pPr algn="ctr"/>
            <a:r>
              <a:rPr lang="en-GB" sz="569" u="sng" dirty="0">
                <a:solidFill>
                  <a:schemeClr val="tx1"/>
                </a:solidFill>
              </a:rPr>
              <a:t> </a:t>
            </a:r>
          </a:p>
        </p:txBody>
      </p:sp>
      <p:sp>
        <p:nvSpPr>
          <p:cNvPr id="101" name="Oval 100"/>
          <p:cNvSpPr/>
          <p:nvPr/>
        </p:nvSpPr>
        <p:spPr>
          <a:xfrm>
            <a:off x="1296091" y="3283124"/>
            <a:ext cx="920268" cy="803124"/>
          </a:xfrm>
          <a:prstGeom prst="ellipse">
            <a:avLst/>
          </a:prstGeom>
          <a:solidFill>
            <a:srgbClr val="808000"/>
          </a:solidFill>
          <a:ln w="381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solidFill>
                <a:schemeClr val="tx1"/>
              </a:solidFill>
            </a:endParaRPr>
          </a:p>
        </p:txBody>
      </p:sp>
      <p:pic>
        <p:nvPicPr>
          <p:cNvPr id="15" name="Picture 4" descr="Image result for black bon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08028">
            <a:off x="1998329" y="2174257"/>
            <a:ext cx="573069" cy="29437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Image result for black bon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93775">
            <a:off x="1785835" y="4002560"/>
            <a:ext cx="642741" cy="330168"/>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103"/>
          <p:cNvSpPr/>
          <p:nvPr/>
        </p:nvSpPr>
        <p:spPr>
          <a:xfrm>
            <a:off x="1342434" y="3479893"/>
            <a:ext cx="826888" cy="542456"/>
          </a:xfrm>
          <a:prstGeom prst="rect">
            <a:avLst/>
          </a:prstGeom>
        </p:spPr>
        <p:txBody>
          <a:bodyPr wrap="square">
            <a:spAutoFit/>
          </a:bodyPr>
          <a:lstStyle/>
          <a:p>
            <a:pPr algn="ctr"/>
            <a:r>
              <a:rPr lang="en-GB" sz="975" dirty="0"/>
              <a:t>Flooding &amp; management </a:t>
            </a:r>
          </a:p>
        </p:txBody>
      </p:sp>
      <p:pic>
        <p:nvPicPr>
          <p:cNvPr id="128" name="Picture 127"/>
          <p:cNvPicPr>
            <a:picLocks noChangeAspect="1"/>
          </p:cNvPicPr>
          <p:nvPr/>
        </p:nvPicPr>
        <p:blipFill rotWithShape="1">
          <a:blip r:embed="rId4"/>
          <a:srcRect l="59172" t="31181" r="10196" b="15583"/>
          <a:stretch/>
        </p:blipFill>
        <p:spPr>
          <a:xfrm>
            <a:off x="147417" y="4356195"/>
            <a:ext cx="1146519" cy="1106847"/>
          </a:xfrm>
          <a:prstGeom prst="rect">
            <a:avLst/>
          </a:prstGeom>
        </p:spPr>
      </p:pic>
      <p:sp>
        <p:nvSpPr>
          <p:cNvPr id="17" name="TextBox 16"/>
          <p:cNvSpPr txBox="1"/>
          <p:nvPr/>
        </p:nvSpPr>
        <p:spPr>
          <a:xfrm>
            <a:off x="1271479" y="4512359"/>
            <a:ext cx="1658885" cy="968214"/>
          </a:xfrm>
          <a:prstGeom prst="rect">
            <a:avLst/>
          </a:prstGeom>
          <a:noFill/>
        </p:spPr>
        <p:txBody>
          <a:bodyPr wrap="square" rtlCol="0">
            <a:spAutoFit/>
          </a:bodyPr>
          <a:lstStyle/>
          <a:p>
            <a:pPr algn="just"/>
            <a:r>
              <a:rPr lang="en-GB" sz="569" b="1" dirty="0"/>
              <a:t>Hydrographs show how the level of water in the river changes after it has rained</a:t>
            </a:r>
            <a:r>
              <a:rPr lang="en-GB" sz="569" dirty="0"/>
              <a:t>. This hydrograph has a </a:t>
            </a:r>
            <a:r>
              <a:rPr lang="en-GB" sz="569" b="1" dirty="0"/>
              <a:t>steep rising limb </a:t>
            </a:r>
            <a:r>
              <a:rPr lang="en-GB" sz="569" dirty="0"/>
              <a:t>meaning the water went back to the river very quickly.</a:t>
            </a:r>
          </a:p>
          <a:p>
            <a:pPr algn="just"/>
            <a:endParaRPr lang="en-GB" sz="569" dirty="0"/>
          </a:p>
          <a:p>
            <a:pPr algn="just"/>
            <a:r>
              <a:rPr lang="en-GB" sz="569" b="1" u="sng" dirty="0">
                <a:solidFill>
                  <a:schemeClr val="accent5">
                    <a:lumMod val="75000"/>
                  </a:schemeClr>
                </a:solidFill>
              </a:rPr>
              <a:t>Physical Causes</a:t>
            </a:r>
          </a:p>
          <a:p>
            <a:pPr algn="just"/>
            <a:r>
              <a:rPr lang="en-GB" sz="569" b="1" dirty="0">
                <a:solidFill>
                  <a:schemeClr val="accent5">
                    <a:lumMod val="75000"/>
                  </a:schemeClr>
                </a:solidFill>
              </a:rPr>
              <a:t>1. heavy precipitation </a:t>
            </a:r>
            <a:r>
              <a:rPr lang="en-GB" sz="569" dirty="0">
                <a:solidFill>
                  <a:schemeClr val="accent5">
                    <a:lumMod val="75000"/>
                  </a:schemeClr>
                </a:solidFill>
              </a:rPr>
              <a:t>(rain) means the water can not be infiltrated (absorbed into the ground) quickly as the ground is saturated. There is more surface run off as the water goes to the river.</a:t>
            </a:r>
          </a:p>
        </p:txBody>
      </p:sp>
      <p:sp>
        <p:nvSpPr>
          <p:cNvPr id="102" name="TextBox 101"/>
          <p:cNvSpPr txBox="1"/>
          <p:nvPr/>
        </p:nvSpPr>
        <p:spPr>
          <a:xfrm>
            <a:off x="116813" y="5439214"/>
            <a:ext cx="2828543" cy="793038"/>
          </a:xfrm>
          <a:prstGeom prst="rect">
            <a:avLst/>
          </a:prstGeom>
          <a:noFill/>
        </p:spPr>
        <p:txBody>
          <a:bodyPr wrap="square" rtlCol="0">
            <a:spAutoFit/>
          </a:bodyPr>
          <a:lstStyle/>
          <a:p>
            <a:pPr algn="just"/>
            <a:r>
              <a:rPr lang="en-GB" sz="569" b="1" dirty="0">
                <a:solidFill>
                  <a:schemeClr val="accent5">
                    <a:lumMod val="75000"/>
                  </a:schemeClr>
                </a:solidFill>
              </a:rPr>
              <a:t>2. Geology (hard impermeable rock) </a:t>
            </a:r>
            <a:r>
              <a:rPr lang="en-GB" sz="569" dirty="0">
                <a:solidFill>
                  <a:schemeClr val="accent5">
                    <a:lumMod val="75000"/>
                  </a:schemeClr>
                </a:solidFill>
              </a:rPr>
              <a:t>means the water can not be infiltrated (absorbed into the ground) as there is no space for the water. There is more surface run off as the water goes to the river.</a:t>
            </a:r>
            <a:endParaRPr lang="en-GB" sz="569" dirty="0"/>
          </a:p>
          <a:p>
            <a:pPr algn="just"/>
            <a:r>
              <a:rPr lang="en-GB" sz="569" u="sng" dirty="0">
                <a:solidFill>
                  <a:srgbClr val="FF0066"/>
                </a:solidFill>
              </a:rPr>
              <a:t>Human Causes </a:t>
            </a:r>
          </a:p>
          <a:p>
            <a:pPr algn="just"/>
            <a:r>
              <a:rPr lang="en-GB" sz="569" b="1" dirty="0">
                <a:solidFill>
                  <a:srgbClr val="FF0066"/>
                </a:solidFill>
              </a:rPr>
              <a:t>1. urbanisation</a:t>
            </a:r>
            <a:r>
              <a:rPr lang="en-GB" sz="569" dirty="0">
                <a:solidFill>
                  <a:srgbClr val="FF0066"/>
                </a:solidFill>
              </a:rPr>
              <a:t> (building cities) concrete and tarmac are impermeable so there is more surface run off and water returns to the river </a:t>
            </a:r>
          </a:p>
          <a:p>
            <a:pPr algn="just"/>
            <a:r>
              <a:rPr lang="en-GB" sz="569" b="1" dirty="0">
                <a:solidFill>
                  <a:srgbClr val="FF0066"/>
                </a:solidFill>
              </a:rPr>
              <a:t>2. Deforestation</a:t>
            </a:r>
            <a:r>
              <a:rPr lang="en-GB" sz="569" dirty="0">
                <a:solidFill>
                  <a:srgbClr val="FF0066"/>
                </a:solidFill>
              </a:rPr>
              <a:t> – trees are removed so there is less interception (water caught and stored by the trees). There is more surface run off and the water goes to the river. </a:t>
            </a:r>
          </a:p>
        </p:txBody>
      </p:sp>
      <p:pic>
        <p:nvPicPr>
          <p:cNvPr id="105" name="Picture 10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2677757" y="2609700"/>
            <a:ext cx="415844" cy="589631"/>
          </a:xfrm>
          <a:prstGeom prst="rect">
            <a:avLst/>
          </a:prstGeom>
        </p:spPr>
      </p:pic>
      <p:pic>
        <p:nvPicPr>
          <p:cNvPr id="106" name="Picture 10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5400000">
            <a:off x="2666253" y="2185605"/>
            <a:ext cx="419794" cy="589294"/>
          </a:xfrm>
          <a:prstGeom prst="rect">
            <a:avLst/>
          </a:prstGeom>
        </p:spPr>
      </p:pic>
      <p:pic>
        <p:nvPicPr>
          <p:cNvPr id="107" name="Picture 10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5400000">
            <a:off x="2673947" y="1741215"/>
            <a:ext cx="431597" cy="600198"/>
          </a:xfrm>
          <a:prstGeom prst="rect">
            <a:avLst/>
          </a:prstGeom>
        </p:spPr>
      </p:pic>
      <p:grpSp>
        <p:nvGrpSpPr>
          <p:cNvPr id="108" name="Group 107"/>
          <p:cNvGrpSpPr/>
          <p:nvPr/>
        </p:nvGrpSpPr>
        <p:grpSpPr>
          <a:xfrm>
            <a:off x="5081462" y="2227900"/>
            <a:ext cx="478594" cy="407939"/>
            <a:chOff x="2212975" y="2997201"/>
            <a:chExt cx="1857375" cy="1266825"/>
          </a:xfrm>
        </p:grpSpPr>
        <p:sp>
          <p:nvSpPr>
            <p:cNvPr id="109" name="Freeform 108"/>
            <p:cNvSpPr/>
            <p:nvPr/>
          </p:nvSpPr>
          <p:spPr>
            <a:xfrm>
              <a:off x="3192464" y="3749675"/>
              <a:ext cx="858837" cy="298450"/>
            </a:xfrm>
            <a:custGeom>
              <a:avLst/>
              <a:gdLst>
                <a:gd name="connsiteX0" fmla="*/ 0 w 866692"/>
                <a:gd name="connsiteY0" fmla="*/ 31806 h 198783"/>
                <a:gd name="connsiteX1" fmla="*/ 866692 w 866692"/>
                <a:gd name="connsiteY1" fmla="*/ 0 h 198783"/>
                <a:gd name="connsiteX2" fmla="*/ 866692 w 866692"/>
                <a:gd name="connsiteY2" fmla="*/ 103367 h 198783"/>
                <a:gd name="connsiteX3" fmla="*/ 445273 w 866692"/>
                <a:gd name="connsiteY3" fmla="*/ 71562 h 198783"/>
                <a:gd name="connsiteX4" fmla="*/ 389613 w 866692"/>
                <a:gd name="connsiteY4" fmla="*/ 143124 h 198783"/>
                <a:gd name="connsiteX5" fmla="*/ 326003 w 866692"/>
                <a:gd name="connsiteY5" fmla="*/ 166978 h 198783"/>
                <a:gd name="connsiteX6" fmla="*/ 190831 w 866692"/>
                <a:gd name="connsiteY6" fmla="*/ 198783 h 198783"/>
                <a:gd name="connsiteX7" fmla="*/ 103367 w 866692"/>
                <a:gd name="connsiteY7" fmla="*/ 174929 h 198783"/>
                <a:gd name="connsiteX8" fmla="*/ 23853 w 866692"/>
                <a:gd name="connsiteY8" fmla="*/ 159026 h 198783"/>
                <a:gd name="connsiteX9" fmla="*/ 0 w 866692"/>
                <a:gd name="connsiteY9" fmla="*/ 31806 h 1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6692" h="198783">
                  <a:moveTo>
                    <a:pt x="0" y="31806"/>
                  </a:moveTo>
                  <a:lnTo>
                    <a:pt x="866692" y="0"/>
                  </a:lnTo>
                  <a:lnTo>
                    <a:pt x="866692" y="103367"/>
                  </a:lnTo>
                  <a:lnTo>
                    <a:pt x="445273" y="71562"/>
                  </a:lnTo>
                  <a:lnTo>
                    <a:pt x="389613" y="143124"/>
                  </a:lnTo>
                  <a:lnTo>
                    <a:pt x="326003" y="166978"/>
                  </a:lnTo>
                  <a:lnTo>
                    <a:pt x="190831" y="198783"/>
                  </a:lnTo>
                  <a:lnTo>
                    <a:pt x="103367" y="174929"/>
                  </a:lnTo>
                  <a:lnTo>
                    <a:pt x="23853" y="159026"/>
                  </a:lnTo>
                  <a:lnTo>
                    <a:pt x="0" y="31806"/>
                  </a:lnTo>
                  <a:close/>
                </a:path>
              </a:pathLst>
            </a:custGeom>
            <a:solidFill>
              <a:srgbClr val="0000FF">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10" name="Freeform 109"/>
            <p:cNvSpPr>
              <a:spLocks/>
            </p:cNvSpPr>
            <p:nvPr/>
          </p:nvSpPr>
          <p:spPr bwMode="auto">
            <a:xfrm>
              <a:off x="3328988" y="3363914"/>
              <a:ext cx="163512" cy="447675"/>
            </a:xfrm>
            <a:custGeom>
              <a:avLst/>
              <a:gdLst>
                <a:gd name="T0" fmla="*/ 0 w 163902"/>
                <a:gd name="T1" fmla="*/ 0 h 448574"/>
                <a:gd name="T2" fmla="*/ 43029 w 163902"/>
                <a:gd name="T3" fmla="*/ 129138 h 448574"/>
                <a:gd name="T4" fmla="*/ 43029 w 163902"/>
                <a:gd name="T5" fmla="*/ 232447 h 448574"/>
                <a:gd name="T6" fmla="*/ 34424 w 163902"/>
                <a:gd name="T7" fmla="*/ 309929 h 448574"/>
                <a:gd name="T8" fmla="*/ 17212 w 163902"/>
                <a:gd name="T9" fmla="*/ 404629 h 448574"/>
                <a:gd name="T10" fmla="*/ 94665 w 163902"/>
                <a:gd name="T11" fmla="*/ 447675 h 448574"/>
                <a:gd name="T12" fmla="*/ 163512 w 163902"/>
                <a:gd name="T13" fmla="*/ 309929 h 448574"/>
                <a:gd name="T14" fmla="*/ 154907 w 163902"/>
                <a:gd name="T15" fmla="*/ 215229 h 448574"/>
                <a:gd name="T16" fmla="*/ 103271 w 163902"/>
                <a:gd name="T17" fmla="*/ 146356 h 448574"/>
                <a:gd name="T18" fmla="*/ 17212 w 163902"/>
                <a:gd name="T19" fmla="*/ 51655 h 4485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3902" h="448574">
                  <a:moveTo>
                    <a:pt x="0" y="0"/>
                  </a:moveTo>
                  <a:lnTo>
                    <a:pt x="43132" y="129397"/>
                  </a:lnTo>
                  <a:lnTo>
                    <a:pt x="43132" y="232914"/>
                  </a:lnTo>
                  <a:lnTo>
                    <a:pt x="34506" y="310551"/>
                  </a:lnTo>
                  <a:lnTo>
                    <a:pt x="17253" y="405442"/>
                  </a:lnTo>
                  <a:lnTo>
                    <a:pt x="94891" y="448574"/>
                  </a:lnTo>
                  <a:lnTo>
                    <a:pt x="163902" y="310551"/>
                  </a:lnTo>
                  <a:lnTo>
                    <a:pt x="155276" y="215661"/>
                  </a:lnTo>
                  <a:lnTo>
                    <a:pt x="103517" y="146650"/>
                  </a:lnTo>
                  <a:lnTo>
                    <a:pt x="17253" y="51759"/>
                  </a:lnTo>
                </a:path>
              </a:pathLst>
            </a:custGeom>
            <a:blipFill dpi="0" rotWithShape="1">
              <a:blip r:embed="rId8">
                <a:alphaModFix amt="44000"/>
              </a:blip>
              <a:srcRect/>
              <a:tile tx="0" ty="0" sx="100000" sy="100000" flip="none" algn="tl"/>
            </a:blipFill>
            <a:ln w="3175" cap="flat" cmpd="sng">
              <a:solidFill>
                <a:schemeClr val="tx1"/>
              </a:solidFill>
              <a:prstDash val="solid"/>
              <a:round/>
              <a:headEnd/>
              <a:tailEnd/>
            </a:ln>
          </p:spPr>
          <p:txBody>
            <a:bodyPr anchor="ctr"/>
            <a:lstStyle/>
            <a:p>
              <a:endParaRPr lang="en-US" sz="569"/>
            </a:p>
          </p:txBody>
        </p:sp>
        <p:sp>
          <p:nvSpPr>
            <p:cNvPr id="111" name="Freeform 110"/>
            <p:cNvSpPr>
              <a:spLocks/>
            </p:cNvSpPr>
            <p:nvPr/>
          </p:nvSpPr>
          <p:spPr bwMode="auto">
            <a:xfrm>
              <a:off x="2212976" y="3635375"/>
              <a:ext cx="1565275" cy="628650"/>
            </a:xfrm>
            <a:custGeom>
              <a:avLst/>
              <a:gdLst>
                <a:gd name="T0" fmla="*/ 0 w 1846053"/>
                <a:gd name="T1" fmla="*/ 0 h 629728"/>
                <a:gd name="T2" fmla="*/ 7314 w 1846053"/>
                <a:gd name="T3" fmla="*/ 628650 h 629728"/>
                <a:gd name="T4" fmla="*/ 1565275 w 1846053"/>
                <a:gd name="T5" fmla="*/ 620039 h 629728"/>
                <a:gd name="T6" fmla="*/ 1557960 w 1846053"/>
                <a:gd name="T7" fmla="*/ 180844 h 629728"/>
                <a:gd name="T8" fmla="*/ 1426302 w 1846053"/>
                <a:gd name="T9" fmla="*/ 189456 h 629728"/>
                <a:gd name="T10" fmla="*/ 1353158 w 1846053"/>
                <a:gd name="T11" fmla="*/ 258349 h 629728"/>
                <a:gd name="T12" fmla="*/ 1258071 w 1846053"/>
                <a:gd name="T13" fmla="*/ 292796 h 629728"/>
                <a:gd name="T14" fmla="*/ 1133727 w 1846053"/>
                <a:gd name="T15" fmla="*/ 310019 h 629728"/>
                <a:gd name="T16" fmla="*/ 1009383 w 1846053"/>
                <a:gd name="T17" fmla="*/ 266961 h 629728"/>
                <a:gd name="T18" fmla="*/ 994754 w 1846053"/>
                <a:gd name="T19" fmla="*/ 206680 h 629728"/>
                <a:gd name="T20" fmla="*/ 980125 w 1846053"/>
                <a:gd name="T21" fmla="*/ 94728 h 629728"/>
                <a:gd name="T22" fmla="*/ 1016697 w 1846053"/>
                <a:gd name="T23" fmla="*/ 43058 h 629728"/>
                <a:gd name="T24" fmla="*/ 1024011 w 1846053"/>
                <a:gd name="T25" fmla="*/ 0 h 629728"/>
                <a:gd name="T26" fmla="*/ 0 w 1846053"/>
                <a:gd name="T27" fmla="*/ 0 h 629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46053" h="629728">
                  <a:moveTo>
                    <a:pt x="0" y="0"/>
                  </a:moveTo>
                  <a:lnTo>
                    <a:pt x="8626" y="629728"/>
                  </a:lnTo>
                  <a:lnTo>
                    <a:pt x="1846053" y="621102"/>
                  </a:lnTo>
                  <a:lnTo>
                    <a:pt x="1837426" y="181154"/>
                  </a:lnTo>
                  <a:lnTo>
                    <a:pt x="1682151" y="189781"/>
                  </a:lnTo>
                  <a:lnTo>
                    <a:pt x="1595887" y="258792"/>
                  </a:lnTo>
                  <a:lnTo>
                    <a:pt x="1483743" y="293298"/>
                  </a:lnTo>
                  <a:lnTo>
                    <a:pt x="1337094" y="310551"/>
                  </a:lnTo>
                  <a:lnTo>
                    <a:pt x="1190445" y="267419"/>
                  </a:lnTo>
                  <a:lnTo>
                    <a:pt x="1173192" y="207034"/>
                  </a:lnTo>
                  <a:lnTo>
                    <a:pt x="1155939" y="94890"/>
                  </a:lnTo>
                  <a:lnTo>
                    <a:pt x="1199071" y="43132"/>
                  </a:lnTo>
                  <a:lnTo>
                    <a:pt x="1207698" y="0"/>
                  </a:lnTo>
                  <a:lnTo>
                    <a:pt x="0" y="0"/>
                  </a:lnTo>
                  <a:close/>
                </a:path>
              </a:pathLst>
            </a:custGeom>
            <a:blipFill dpi="0" rotWithShape="1">
              <a:blip r:embed="rId9"/>
              <a:srcRect/>
              <a:tile tx="0" ty="0" sx="100000" sy="100000" flip="none" algn="tl"/>
            </a:blipFill>
            <a:ln w="3175" cap="flat" cmpd="sng">
              <a:solidFill>
                <a:schemeClr val="tx1"/>
              </a:solidFill>
              <a:prstDash val="solid"/>
              <a:round/>
              <a:headEnd/>
              <a:tailEnd/>
            </a:ln>
          </p:spPr>
          <p:txBody>
            <a:bodyPr anchor="ctr"/>
            <a:lstStyle/>
            <a:p>
              <a:endParaRPr lang="en-US" sz="569"/>
            </a:p>
          </p:txBody>
        </p:sp>
        <p:sp>
          <p:nvSpPr>
            <p:cNvPr id="114" name="Freeform 113"/>
            <p:cNvSpPr>
              <a:spLocks/>
            </p:cNvSpPr>
            <p:nvPr/>
          </p:nvSpPr>
          <p:spPr bwMode="auto">
            <a:xfrm>
              <a:off x="2212976" y="3178175"/>
              <a:ext cx="1071563" cy="457200"/>
            </a:xfrm>
            <a:custGeom>
              <a:avLst/>
              <a:gdLst>
                <a:gd name="T0" fmla="*/ 0 w 1181819"/>
                <a:gd name="T1" fmla="*/ 0 h 457200"/>
                <a:gd name="T2" fmla="*/ 7821 w 1181819"/>
                <a:gd name="T3" fmla="*/ 457200 h 457200"/>
                <a:gd name="T4" fmla="*/ 1016812 w 1181819"/>
                <a:gd name="T5" fmla="*/ 457200 h 457200"/>
                <a:gd name="T6" fmla="*/ 1071563 w 1181819"/>
                <a:gd name="T7" fmla="*/ 370936 h 457200"/>
                <a:gd name="T8" fmla="*/ 1055920 w 1181819"/>
                <a:gd name="T9" fmla="*/ 310551 h 457200"/>
                <a:gd name="T10" fmla="*/ 1001168 w 1181819"/>
                <a:gd name="T11" fmla="*/ 224287 h 457200"/>
                <a:gd name="T12" fmla="*/ 1001168 w 1181819"/>
                <a:gd name="T13" fmla="*/ 224287 h 457200"/>
                <a:gd name="T14" fmla="*/ 993346 w 1181819"/>
                <a:gd name="T15" fmla="*/ 69011 h 457200"/>
                <a:gd name="T16" fmla="*/ 657017 w 1181819"/>
                <a:gd name="T17" fmla="*/ 43132 h 457200"/>
                <a:gd name="T18" fmla="*/ 367616 w 1181819"/>
                <a:gd name="T19" fmla="*/ 17253 h 457200"/>
                <a:gd name="T20" fmla="*/ 0 w 1181819"/>
                <a:gd name="T21" fmla="*/ 0 h 457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1819" h="457200">
                  <a:moveTo>
                    <a:pt x="0" y="0"/>
                  </a:moveTo>
                  <a:lnTo>
                    <a:pt x="8626" y="457200"/>
                  </a:lnTo>
                  <a:lnTo>
                    <a:pt x="1121434" y="457200"/>
                  </a:lnTo>
                  <a:lnTo>
                    <a:pt x="1181819" y="370936"/>
                  </a:lnTo>
                  <a:lnTo>
                    <a:pt x="1164566" y="310551"/>
                  </a:lnTo>
                  <a:lnTo>
                    <a:pt x="1104181" y="224287"/>
                  </a:lnTo>
                  <a:lnTo>
                    <a:pt x="1095554" y="69011"/>
                  </a:lnTo>
                  <a:lnTo>
                    <a:pt x="724619" y="43132"/>
                  </a:lnTo>
                  <a:lnTo>
                    <a:pt x="405441" y="17253"/>
                  </a:lnTo>
                  <a:lnTo>
                    <a:pt x="0" y="0"/>
                  </a:lnTo>
                  <a:close/>
                </a:path>
              </a:pathLst>
            </a:custGeom>
            <a:blipFill dpi="0" rotWithShape="1">
              <a:blip r:embed="rId8"/>
              <a:srcRect/>
              <a:tile tx="0" ty="0" sx="100000" sy="100000" flip="none" algn="tl"/>
            </a:blipFill>
            <a:ln w="3175" cap="flat" cmpd="sng">
              <a:solidFill>
                <a:schemeClr val="tx1"/>
              </a:solidFill>
              <a:prstDash val="solid"/>
              <a:round/>
              <a:headEnd/>
              <a:tailEnd/>
            </a:ln>
          </p:spPr>
          <p:txBody>
            <a:bodyPr anchor="ctr"/>
            <a:lstStyle/>
            <a:p>
              <a:endParaRPr lang="en-US" sz="569"/>
            </a:p>
          </p:txBody>
        </p:sp>
        <p:sp>
          <p:nvSpPr>
            <p:cNvPr id="115" name="Rectangle 114"/>
            <p:cNvSpPr>
              <a:spLocks noChangeArrowheads="1"/>
            </p:cNvSpPr>
            <p:nvPr/>
          </p:nvSpPr>
          <p:spPr bwMode="auto">
            <a:xfrm>
              <a:off x="3754438" y="3832225"/>
              <a:ext cx="315912" cy="431800"/>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GB" altLang="en-US" sz="569">
                <a:solidFill>
                  <a:srgbClr val="FFFFFF"/>
                </a:solidFill>
                <a:latin typeface="Calibri" charset="0"/>
              </a:endParaRPr>
            </a:p>
          </p:txBody>
        </p:sp>
        <p:sp>
          <p:nvSpPr>
            <p:cNvPr id="127" name="Freeform 126"/>
            <p:cNvSpPr/>
            <p:nvPr/>
          </p:nvSpPr>
          <p:spPr>
            <a:xfrm flipV="1">
              <a:off x="3778251" y="3789364"/>
              <a:ext cx="250825" cy="46037"/>
            </a:xfrm>
            <a:custGeom>
              <a:avLst/>
              <a:gdLst>
                <a:gd name="connsiteX0" fmla="*/ 0 w 72571"/>
                <a:gd name="connsiteY0" fmla="*/ 0 h 0"/>
                <a:gd name="connsiteX1" fmla="*/ 72571 w 72571"/>
                <a:gd name="connsiteY1" fmla="*/ 0 h 0"/>
              </a:gdLst>
              <a:ahLst/>
              <a:cxnLst>
                <a:cxn ang="0">
                  <a:pos x="connsiteX0" y="connsiteY0"/>
                </a:cxn>
                <a:cxn ang="0">
                  <a:pos x="connsiteX1" y="connsiteY1"/>
                </a:cxn>
              </a:cxnLst>
              <a:rect l="l" t="t" r="r" b="b"/>
              <a:pathLst>
                <a:path w="72571">
                  <a:moveTo>
                    <a:pt x="0" y="0"/>
                  </a:moveTo>
                  <a:lnTo>
                    <a:pt x="72571"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29" name="Freeform 128"/>
            <p:cNvSpPr/>
            <p:nvPr/>
          </p:nvSpPr>
          <p:spPr>
            <a:xfrm>
              <a:off x="2230439" y="3160714"/>
              <a:ext cx="1081087" cy="668337"/>
            </a:xfrm>
            <a:custGeom>
              <a:avLst/>
              <a:gdLst>
                <a:gd name="connsiteX0" fmla="*/ 0 w 1081377"/>
                <a:gd name="connsiteY0" fmla="*/ 7951 h 667909"/>
                <a:gd name="connsiteX1" fmla="*/ 55659 w 1081377"/>
                <a:gd name="connsiteY1" fmla="*/ 0 h 667909"/>
                <a:gd name="connsiteX2" fmla="*/ 87464 w 1081377"/>
                <a:gd name="connsiteY2" fmla="*/ 7951 h 667909"/>
                <a:gd name="connsiteX3" fmla="*/ 182880 w 1081377"/>
                <a:gd name="connsiteY3" fmla="*/ 23854 h 667909"/>
                <a:gd name="connsiteX4" fmla="*/ 222636 w 1081377"/>
                <a:gd name="connsiteY4" fmla="*/ 31805 h 667909"/>
                <a:gd name="connsiteX5" fmla="*/ 349857 w 1081377"/>
                <a:gd name="connsiteY5" fmla="*/ 39756 h 667909"/>
                <a:gd name="connsiteX6" fmla="*/ 485029 w 1081377"/>
                <a:gd name="connsiteY6" fmla="*/ 31805 h 667909"/>
                <a:gd name="connsiteX7" fmla="*/ 508883 w 1081377"/>
                <a:gd name="connsiteY7" fmla="*/ 23854 h 667909"/>
                <a:gd name="connsiteX8" fmla="*/ 580445 w 1081377"/>
                <a:gd name="connsiteY8" fmla="*/ 39756 h 667909"/>
                <a:gd name="connsiteX9" fmla="*/ 739471 w 1081377"/>
                <a:gd name="connsiteY9" fmla="*/ 47708 h 667909"/>
                <a:gd name="connsiteX10" fmla="*/ 795130 w 1081377"/>
                <a:gd name="connsiteY10" fmla="*/ 55659 h 667909"/>
                <a:gd name="connsiteX11" fmla="*/ 842838 w 1081377"/>
                <a:gd name="connsiteY11" fmla="*/ 71562 h 667909"/>
                <a:gd name="connsiteX12" fmla="*/ 866692 w 1081377"/>
                <a:gd name="connsiteY12" fmla="*/ 79513 h 667909"/>
                <a:gd name="connsiteX13" fmla="*/ 890546 w 1081377"/>
                <a:gd name="connsiteY13" fmla="*/ 87464 h 667909"/>
                <a:gd name="connsiteX14" fmla="*/ 978010 w 1081377"/>
                <a:gd name="connsiteY14" fmla="*/ 103367 h 667909"/>
                <a:gd name="connsiteX15" fmla="*/ 1001864 w 1081377"/>
                <a:gd name="connsiteY15" fmla="*/ 151075 h 667909"/>
                <a:gd name="connsiteX16" fmla="*/ 1017767 w 1081377"/>
                <a:gd name="connsiteY16" fmla="*/ 270344 h 667909"/>
                <a:gd name="connsiteX17" fmla="*/ 1049572 w 1081377"/>
                <a:gd name="connsiteY17" fmla="*/ 318052 h 667909"/>
                <a:gd name="connsiteX18" fmla="*/ 1065475 w 1081377"/>
                <a:gd name="connsiteY18" fmla="*/ 341906 h 667909"/>
                <a:gd name="connsiteX19" fmla="*/ 1081377 w 1081377"/>
                <a:gd name="connsiteY19" fmla="*/ 397565 h 667909"/>
                <a:gd name="connsiteX20" fmla="*/ 1073426 w 1081377"/>
                <a:gd name="connsiteY20" fmla="*/ 485029 h 667909"/>
                <a:gd name="connsiteX21" fmla="*/ 1065475 w 1081377"/>
                <a:gd name="connsiteY21" fmla="*/ 667909 h 66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1377" h="667909">
                  <a:moveTo>
                    <a:pt x="0" y="7951"/>
                  </a:moveTo>
                  <a:cubicBezTo>
                    <a:pt x="18553" y="5301"/>
                    <a:pt x="36918" y="0"/>
                    <a:pt x="55659" y="0"/>
                  </a:cubicBezTo>
                  <a:cubicBezTo>
                    <a:pt x="66587" y="0"/>
                    <a:pt x="76796" y="5580"/>
                    <a:pt x="87464" y="7951"/>
                  </a:cubicBezTo>
                  <a:cubicBezTo>
                    <a:pt x="143673" y="20441"/>
                    <a:pt x="116513" y="12792"/>
                    <a:pt x="182880" y="23854"/>
                  </a:cubicBezTo>
                  <a:cubicBezTo>
                    <a:pt x="196211" y="26076"/>
                    <a:pt x="209182" y="30524"/>
                    <a:pt x="222636" y="31805"/>
                  </a:cubicBezTo>
                  <a:cubicBezTo>
                    <a:pt x="264934" y="35833"/>
                    <a:pt x="307450" y="37106"/>
                    <a:pt x="349857" y="39756"/>
                  </a:cubicBezTo>
                  <a:cubicBezTo>
                    <a:pt x="394914" y="37106"/>
                    <a:pt x="440118" y="36296"/>
                    <a:pt x="485029" y="31805"/>
                  </a:cubicBezTo>
                  <a:cubicBezTo>
                    <a:pt x="493369" y="30971"/>
                    <a:pt x="500502" y="23854"/>
                    <a:pt x="508883" y="23854"/>
                  </a:cubicBezTo>
                  <a:cubicBezTo>
                    <a:pt x="549318" y="23854"/>
                    <a:pt x="543645" y="36689"/>
                    <a:pt x="580445" y="39756"/>
                  </a:cubicBezTo>
                  <a:cubicBezTo>
                    <a:pt x="633337" y="44164"/>
                    <a:pt x="686462" y="45057"/>
                    <a:pt x="739471" y="47708"/>
                  </a:cubicBezTo>
                  <a:cubicBezTo>
                    <a:pt x="758024" y="50358"/>
                    <a:pt x="776869" y="51445"/>
                    <a:pt x="795130" y="55659"/>
                  </a:cubicBezTo>
                  <a:cubicBezTo>
                    <a:pt x="811464" y="59428"/>
                    <a:pt x="826935" y="66261"/>
                    <a:pt x="842838" y="71562"/>
                  </a:cubicBezTo>
                  <a:lnTo>
                    <a:pt x="866692" y="79513"/>
                  </a:lnTo>
                  <a:cubicBezTo>
                    <a:pt x="874643" y="82163"/>
                    <a:pt x="882249" y="86279"/>
                    <a:pt x="890546" y="87464"/>
                  </a:cubicBezTo>
                  <a:cubicBezTo>
                    <a:pt x="957023" y="96960"/>
                    <a:pt x="928023" y="90869"/>
                    <a:pt x="978010" y="103367"/>
                  </a:cubicBezTo>
                  <a:cubicBezTo>
                    <a:pt x="989179" y="120120"/>
                    <a:pt x="999121" y="130499"/>
                    <a:pt x="1001864" y="151075"/>
                  </a:cubicBezTo>
                  <a:cubicBezTo>
                    <a:pt x="1002875" y="158659"/>
                    <a:pt x="1001727" y="241472"/>
                    <a:pt x="1017767" y="270344"/>
                  </a:cubicBezTo>
                  <a:cubicBezTo>
                    <a:pt x="1027049" y="287051"/>
                    <a:pt x="1038970" y="302149"/>
                    <a:pt x="1049572" y="318052"/>
                  </a:cubicBezTo>
                  <a:lnTo>
                    <a:pt x="1065475" y="341906"/>
                  </a:lnTo>
                  <a:cubicBezTo>
                    <a:pt x="1069224" y="353155"/>
                    <a:pt x="1081377" y="387581"/>
                    <a:pt x="1081377" y="397565"/>
                  </a:cubicBezTo>
                  <a:cubicBezTo>
                    <a:pt x="1081377" y="426840"/>
                    <a:pt x="1076076" y="455874"/>
                    <a:pt x="1073426" y="485029"/>
                  </a:cubicBezTo>
                  <a:lnTo>
                    <a:pt x="1065475" y="667909"/>
                  </a:lnTo>
                </a:path>
              </a:pathLst>
            </a:custGeom>
            <a:noFill/>
            <a:ln>
              <a:solidFill>
                <a:srgbClr val="0000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30" name="Rectangle 129"/>
            <p:cNvSpPr/>
            <p:nvPr/>
          </p:nvSpPr>
          <p:spPr>
            <a:xfrm>
              <a:off x="2212975" y="2997201"/>
              <a:ext cx="1849438" cy="1266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grpSp>
      <p:grpSp>
        <p:nvGrpSpPr>
          <p:cNvPr id="131" name="Group 130"/>
          <p:cNvGrpSpPr/>
          <p:nvPr/>
        </p:nvGrpSpPr>
        <p:grpSpPr>
          <a:xfrm>
            <a:off x="5072733" y="1806193"/>
            <a:ext cx="490526" cy="401426"/>
            <a:chOff x="2217739" y="1557338"/>
            <a:chExt cx="1852612" cy="1296987"/>
          </a:xfrm>
        </p:grpSpPr>
        <p:sp>
          <p:nvSpPr>
            <p:cNvPr id="132" name="Freeform 131"/>
            <p:cNvSpPr>
              <a:spLocks/>
            </p:cNvSpPr>
            <p:nvPr/>
          </p:nvSpPr>
          <p:spPr bwMode="auto">
            <a:xfrm>
              <a:off x="2220914" y="2225675"/>
              <a:ext cx="1849437" cy="628650"/>
            </a:xfrm>
            <a:custGeom>
              <a:avLst/>
              <a:gdLst>
                <a:gd name="T0" fmla="*/ 0 w 1863306"/>
                <a:gd name="T1" fmla="*/ 8611 h 629728"/>
                <a:gd name="T2" fmla="*/ 25687 w 1863306"/>
                <a:gd name="T3" fmla="*/ 628650 h 629728"/>
                <a:gd name="T4" fmla="*/ 1849437 w 1863306"/>
                <a:gd name="T5" fmla="*/ 628650 h 629728"/>
                <a:gd name="T6" fmla="*/ 1823751 w 1863306"/>
                <a:gd name="T7" fmla="*/ 172233 h 629728"/>
                <a:gd name="T8" fmla="*/ 1789501 w 1863306"/>
                <a:gd name="T9" fmla="*/ 172233 h 629728"/>
                <a:gd name="T10" fmla="*/ 1626819 w 1863306"/>
                <a:gd name="T11" fmla="*/ 215291 h 629728"/>
                <a:gd name="T12" fmla="*/ 1558322 w 1863306"/>
                <a:gd name="T13" fmla="*/ 266961 h 629728"/>
                <a:gd name="T14" fmla="*/ 1472700 w 1863306"/>
                <a:gd name="T15" fmla="*/ 284185 h 629728"/>
                <a:gd name="T16" fmla="*/ 1327143 w 1863306"/>
                <a:gd name="T17" fmla="*/ 318631 h 629728"/>
                <a:gd name="T18" fmla="*/ 1198709 w 1863306"/>
                <a:gd name="T19" fmla="*/ 258349 h 629728"/>
                <a:gd name="T20" fmla="*/ 1198709 w 1863306"/>
                <a:gd name="T21" fmla="*/ 180845 h 629728"/>
                <a:gd name="T22" fmla="*/ 1241521 w 1863306"/>
                <a:gd name="T23" fmla="*/ 129174 h 629728"/>
                <a:gd name="T24" fmla="*/ 1241521 w 1863306"/>
                <a:gd name="T25" fmla="*/ 129174 h 629728"/>
                <a:gd name="T26" fmla="*/ 1284332 w 1863306"/>
                <a:gd name="T27" fmla="*/ 17223 h 629728"/>
                <a:gd name="T28" fmla="*/ 1284332 w 1863306"/>
                <a:gd name="T29" fmla="*/ 0 h 629728"/>
                <a:gd name="T30" fmla="*/ 0 w 1863306"/>
                <a:gd name="T31" fmla="*/ 8611 h 6297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3306" h="629728">
                  <a:moveTo>
                    <a:pt x="0" y="8626"/>
                  </a:moveTo>
                  <a:lnTo>
                    <a:pt x="25880" y="629728"/>
                  </a:lnTo>
                  <a:lnTo>
                    <a:pt x="1863306" y="629728"/>
                  </a:lnTo>
                  <a:lnTo>
                    <a:pt x="1837427" y="172528"/>
                  </a:lnTo>
                  <a:lnTo>
                    <a:pt x="1802921" y="172528"/>
                  </a:lnTo>
                  <a:lnTo>
                    <a:pt x="1639019" y="215660"/>
                  </a:lnTo>
                  <a:lnTo>
                    <a:pt x="1570008" y="267419"/>
                  </a:lnTo>
                  <a:lnTo>
                    <a:pt x="1483744" y="284672"/>
                  </a:lnTo>
                  <a:lnTo>
                    <a:pt x="1337095" y="319177"/>
                  </a:lnTo>
                  <a:lnTo>
                    <a:pt x="1207698" y="258792"/>
                  </a:lnTo>
                  <a:lnTo>
                    <a:pt x="1207698" y="181155"/>
                  </a:lnTo>
                  <a:lnTo>
                    <a:pt x="1250831" y="129396"/>
                  </a:lnTo>
                  <a:lnTo>
                    <a:pt x="1293963" y="17253"/>
                  </a:lnTo>
                  <a:lnTo>
                    <a:pt x="1293963" y="0"/>
                  </a:lnTo>
                  <a:lnTo>
                    <a:pt x="0" y="8626"/>
                  </a:lnTo>
                  <a:close/>
                </a:path>
              </a:pathLst>
            </a:custGeom>
            <a:blipFill dpi="0" rotWithShape="1">
              <a:blip r:embed="rId9"/>
              <a:srcRect/>
              <a:tile tx="0" ty="0" sx="100000" sy="100000" flip="none" algn="tl"/>
            </a:blipFill>
            <a:ln w="3175" cap="flat" cmpd="sng">
              <a:solidFill>
                <a:schemeClr val="tx1"/>
              </a:solidFill>
              <a:prstDash val="solid"/>
              <a:round/>
              <a:headEnd/>
              <a:tailEnd/>
            </a:ln>
          </p:spPr>
          <p:txBody>
            <a:bodyPr anchor="ctr"/>
            <a:lstStyle/>
            <a:p>
              <a:endParaRPr lang="en-US" sz="569"/>
            </a:p>
          </p:txBody>
        </p:sp>
        <p:sp>
          <p:nvSpPr>
            <p:cNvPr id="133" name="Freeform 132"/>
            <p:cNvSpPr>
              <a:spLocks/>
            </p:cNvSpPr>
            <p:nvPr/>
          </p:nvSpPr>
          <p:spPr bwMode="auto">
            <a:xfrm>
              <a:off x="2217739" y="1760539"/>
              <a:ext cx="1336675" cy="484187"/>
            </a:xfrm>
            <a:custGeom>
              <a:avLst/>
              <a:gdLst>
                <a:gd name="T0" fmla="*/ 0 w 1337095"/>
                <a:gd name="T1" fmla="*/ 0 h 483080"/>
                <a:gd name="T2" fmla="*/ 0 w 1337095"/>
                <a:gd name="T3" fmla="*/ 484187 h 483080"/>
                <a:gd name="T4" fmla="*/ 1284932 w 1337095"/>
                <a:gd name="T5" fmla="*/ 475540 h 483080"/>
                <a:gd name="T6" fmla="*/ 1319427 w 1337095"/>
                <a:gd name="T7" fmla="*/ 415017 h 483080"/>
                <a:gd name="T8" fmla="*/ 1336675 w 1337095"/>
                <a:gd name="T9" fmla="*/ 389079 h 483080"/>
                <a:gd name="T10" fmla="*/ 1319427 w 1337095"/>
                <a:gd name="T11" fmla="*/ 337202 h 483080"/>
                <a:gd name="T12" fmla="*/ 1233191 w 1337095"/>
                <a:gd name="T13" fmla="*/ 216155 h 483080"/>
                <a:gd name="T14" fmla="*/ 1077963 w 1337095"/>
                <a:gd name="T15" fmla="*/ 86463 h 483080"/>
                <a:gd name="T16" fmla="*/ 500175 w 1337095"/>
                <a:gd name="T17" fmla="*/ 25939 h 483080"/>
                <a:gd name="T18" fmla="*/ 0 w 1337095"/>
                <a:gd name="T19" fmla="*/ 0 h 4830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7095" h="483080">
                  <a:moveTo>
                    <a:pt x="0" y="0"/>
                  </a:moveTo>
                  <a:lnTo>
                    <a:pt x="0" y="483080"/>
                  </a:lnTo>
                  <a:lnTo>
                    <a:pt x="1285336" y="474453"/>
                  </a:lnTo>
                  <a:lnTo>
                    <a:pt x="1319842" y="414068"/>
                  </a:lnTo>
                  <a:lnTo>
                    <a:pt x="1337095" y="388189"/>
                  </a:lnTo>
                  <a:lnTo>
                    <a:pt x="1319842" y="336431"/>
                  </a:lnTo>
                  <a:lnTo>
                    <a:pt x="1233578" y="215661"/>
                  </a:lnTo>
                  <a:lnTo>
                    <a:pt x="1078302" y="86265"/>
                  </a:lnTo>
                  <a:lnTo>
                    <a:pt x="500332" y="25880"/>
                  </a:lnTo>
                  <a:lnTo>
                    <a:pt x="0" y="0"/>
                  </a:lnTo>
                  <a:close/>
                </a:path>
              </a:pathLst>
            </a:custGeom>
            <a:blipFill dpi="0" rotWithShape="1">
              <a:blip r:embed="rId8"/>
              <a:srcRect/>
              <a:tile tx="0" ty="0" sx="100000" sy="100000" flip="none" algn="tl"/>
            </a:blipFill>
            <a:ln w="3175" cap="flat" cmpd="sng">
              <a:solidFill>
                <a:schemeClr val="tx1"/>
              </a:solidFill>
              <a:prstDash val="solid"/>
              <a:round/>
              <a:headEnd/>
              <a:tailEnd/>
            </a:ln>
          </p:spPr>
          <p:txBody>
            <a:bodyPr anchor="ctr"/>
            <a:lstStyle/>
            <a:p>
              <a:endParaRPr lang="en-US" sz="569"/>
            </a:p>
          </p:txBody>
        </p:sp>
        <p:sp>
          <p:nvSpPr>
            <p:cNvPr id="134" name="Rectangle 133"/>
            <p:cNvSpPr/>
            <p:nvPr/>
          </p:nvSpPr>
          <p:spPr>
            <a:xfrm>
              <a:off x="2220914" y="1557338"/>
              <a:ext cx="1849437"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35" name="Freeform 134"/>
            <p:cNvSpPr/>
            <p:nvPr/>
          </p:nvSpPr>
          <p:spPr>
            <a:xfrm>
              <a:off x="2228850" y="1749426"/>
              <a:ext cx="1352550" cy="735013"/>
            </a:xfrm>
            <a:custGeom>
              <a:avLst/>
              <a:gdLst>
                <a:gd name="connsiteX0" fmla="*/ 0 w 1352550"/>
                <a:gd name="connsiteY0" fmla="*/ 0 h 734836"/>
                <a:gd name="connsiteX1" fmla="*/ 266700 w 1352550"/>
                <a:gd name="connsiteY1" fmla="*/ 19050 h 734836"/>
                <a:gd name="connsiteX2" fmla="*/ 485775 w 1352550"/>
                <a:gd name="connsiteY2" fmla="*/ 38100 h 734836"/>
                <a:gd name="connsiteX3" fmla="*/ 561975 w 1352550"/>
                <a:gd name="connsiteY3" fmla="*/ 47625 h 734836"/>
                <a:gd name="connsiteX4" fmla="*/ 838200 w 1352550"/>
                <a:gd name="connsiteY4" fmla="*/ 57150 h 734836"/>
                <a:gd name="connsiteX5" fmla="*/ 990600 w 1352550"/>
                <a:gd name="connsiteY5" fmla="*/ 95250 h 734836"/>
                <a:gd name="connsiteX6" fmla="*/ 1038225 w 1352550"/>
                <a:gd name="connsiteY6" fmla="*/ 104775 h 734836"/>
                <a:gd name="connsiteX7" fmla="*/ 1095375 w 1352550"/>
                <a:gd name="connsiteY7" fmla="*/ 123825 h 734836"/>
                <a:gd name="connsiteX8" fmla="*/ 1152525 w 1352550"/>
                <a:gd name="connsiteY8" fmla="*/ 161925 h 734836"/>
                <a:gd name="connsiteX9" fmla="*/ 1200150 w 1352550"/>
                <a:gd name="connsiteY9" fmla="*/ 200025 h 734836"/>
                <a:gd name="connsiteX10" fmla="*/ 1228725 w 1352550"/>
                <a:gd name="connsiteY10" fmla="*/ 257175 h 734836"/>
                <a:gd name="connsiteX11" fmla="*/ 1257300 w 1352550"/>
                <a:gd name="connsiteY11" fmla="*/ 276225 h 734836"/>
                <a:gd name="connsiteX12" fmla="*/ 1295400 w 1352550"/>
                <a:gd name="connsiteY12" fmla="*/ 323850 h 734836"/>
                <a:gd name="connsiteX13" fmla="*/ 1333500 w 1352550"/>
                <a:gd name="connsiteY13" fmla="*/ 371475 h 734836"/>
                <a:gd name="connsiteX14" fmla="*/ 1352550 w 1352550"/>
                <a:gd name="connsiteY14" fmla="*/ 438150 h 734836"/>
                <a:gd name="connsiteX15" fmla="*/ 1333500 w 1352550"/>
                <a:gd name="connsiteY15" fmla="*/ 590550 h 734836"/>
                <a:gd name="connsiteX16" fmla="*/ 1314450 w 1352550"/>
                <a:gd name="connsiteY16" fmla="*/ 733425 h 734836"/>
                <a:gd name="connsiteX17" fmla="*/ 1323975 w 1352550"/>
                <a:gd name="connsiteY17" fmla="*/ 733425 h 73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52550" h="734836">
                  <a:moveTo>
                    <a:pt x="0" y="0"/>
                  </a:moveTo>
                  <a:cubicBezTo>
                    <a:pt x="132866" y="22144"/>
                    <a:pt x="13435" y="4578"/>
                    <a:pt x="266700" y="19050"/>
                  </a:cubicBezTo>
                  <a:cubicBezTo>
                    <a:pt x="328851" y="22601"/>
                    <a:pt x="421394" y="30947"/>
                    <a:pt x="485775" y="38100"/>
                  </a:cubicBezTo>
                  <a:cubicBezTo>
                    <a:pt x="511216" y="40927"/>
                    <a:pt x="536415" y="46243"/>
                    <a:pt x="561975" y="47625"/>
                  </a:cubicBezTo>
                  <a:cubicBezTo>
                    <a:pt x="653970" y="52598"/>
                    <a:pt x="746125" y="53975"/>
                    <a:pt x="838200" y="57150"/>
                  </a:cubicBezTo>
                  <a:lnTo>
                    <a:pt x="990600" y="95250"/>
                  </a:lnTo>
                  <a:cubicBezTo>
                    <a:pt x="1006306" y="99177"/>
                    <a:pt x="1022606" y="100515"/>
                    <a:pt x="1038225" y="104775"/>
                  </a:cubicBezTo>
                  <a:cubicBezTo>
                    <a:pt x="1057598" y="110059"/>
                    <a:pt x="1095375" y="123825"/>
                    <a:pt x="1095375" y="123825"/>
                  </a:cubicBezTo>
                  <a:lnTo>
                    <a:pt x="1152525" y="161925"/>
                  </a:lnTo>
                  <a:cubicBezTo>
                    <a:pt x="1238693" y="219370"/>
                    <a:pt x="1106733" y="168886"/>
                    <a:pt x="1200150" y="200025"/>
                  </a:cubicBezTo>
                  <a:cubicBezTo>
                    <a:pt x="1207897" y="223266"/>
                    <a:pt x="1210261" y="238711"/>
                    <a:pt x="1228725" y="257175"/>
                  </a:cubicBezTo>
                  <a:cubicBezTo>
                    <a:pt x="1236820" y="265270"/>
                    <a:pt x="1247775" y="269875"/>
                    <a:pt x="1257300" y="276225"/>
                  </a:cubicBezTo>
                  <a:cubicBezTo>
                    <a:pt x="1281241" y="348049"/>
                    <a:pt x="1246161" y="262302"/>
                    <a:pt x="1295400" y="323850"/>
                  </a:cubicBezTo>
                  <a:cubicBezTo>
                    <a:pt x="1347980" y="389575"/>
                    <a:pt x="1251608" y="316880"/>
                    <a:pt x="1333500" y="371475"/>
                  </a:cubicBezTo>
                  <a:cubicBezTo>
                    <a:pt x="1337992" y="384950"/>
                    <a:pt x="1352550" y="426190"/>
                    <a:pt x="1352550" y="438150"/>
                  </a:cubicBezTo>
                  <a:cubicBezTo>
                    <a:pt x="1352550" y="459458"/>
                    <a:pt x="1337717" y="563138"/>
                    <a:pt x="1333500" y="590550"/>
                  </a:cubicBezTo>
                  <a:cubicBezTo>
                    <a:pt x="1327079" y="632285"/>
                    <a:pt x="1314450" y="693672"/>
                    <a:pt x="1314450" y="733425"/>
                  </a:cubicBezTo>
                  <a:cubicBezTo>
                    <a:pt x="1314450" y="736600"/>
                    <a:pt x="1320800" y="733425"/>
                    <a:pt x="1323975" y="733425"/>
                  </a:cubicBezTo>
                </a:path>
              </a:pathLst>
            </a:custGeom>
            <a:noFill/>
            <a:ln w="38100">
              <a:solidFill>
                <a:srgbClr val="0000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36" name="Freeform 135"/>
            <p:cNvSpPr/>
            <p:nvPr/>
          </p:nvSpPr>
          <p:spPr>
            <a:xfrm>
              <a:off x="3414713" y="2343151"/>
              <a:ext cx="652462" cy="214313"/>
            </a:xfrm>
            <a:custGeom>
              <a:avLst/>
              <a:gdLst>
                <a:gd name="connsiteX0" fmla="*/ 0 w 652007"/>
                <a:gd name="connsiteY0" fmla="*/ 71562 h 214685"/>
                <a:gd name="connsiteX1" fmla="*/ 0 w 652007"/>
                <a:gd name="connsiteY1" fmla="*/ 151075 h 214685"/>
                <a:gd name="connsiteX2" fmla="*/ 151075 w 652007"/>
                <a:gd name="connsiteY2" fmla="*/ 214685 h 214685"/>
                <a:gd name="connsiteX3" fmla="*/ 381663 w 652007"/>
                <a:gd name="connsiteY3" fmla="*/ 151075 h 214685"/>
                <a:gd name="connsiteX4" fmla="*/ 429371 w 652007"/>
                <a:gd name="connsiteY4" fmla="*/ 95416 h 214685"/>
                <a:gd name="connsiteX5" fmla="*/ 652007 w 652007"/>
                <a:gd name="connsiteY5" fmla="*/ 47708 h 214685"/>
                <a:gd name="connsiteX6" fmla="*/ 636104 w 652007"/>
                <a:gd name="connsiteY6" fmla="*/ 0 h 214685"/>
                <a:gd name="connsiteX7" fmla="*/ 39757 w 652007"/>
                <a:gd name="connsiteY7" fmla="*/ 15903 h 214685"/>
                <a:gd name="connsiteX8" fmla="*/ 0 w 652007"/>
                <a:gd name="connsiteY8" fmla="*/ 71562 h 2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007" h="214685">
                  <a:moveTo>
                    <a:pt x="0" y="71562"/>
                  </a:moveTo>
                  <a:lnTo>
                    <a:pt x="0" y="151075"/>
                  </a:lnTo>
                  <a:lnTo>
                    <a:pt x="151075" y="214685"/>
                  </a:lnTo>
                  <a:lnTo>
                    <a:pt x="381663" y="151075"/>
                  </a:lnTo>
                  <a:lnTo>
                    <a:pt x="429371" y="95416"/>
                  </a:lnTo>
                  <a:lnTo>
                    <a:pt x="652007" y="47708"/>
                  </a:lnTo>
                  <a:lnTo>
                    <a:pt x="636104" y="0"/>
                  </a:lnTo>
                  <a:lnTo>
                    <a:pt x="39757" y="15903"/>
                  </a:lnTo>
                  <a:lnTo>
                    <a:pt x="0" y="71562"/>
                  </a:lnTo>
                  <a:close/>
                </a:path>
              </a:pathLst>
            </a:custGeom>
            <a:solidFill>
              <a:srgbClr val="0000FF">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37" name="Freeform 136"/>
            <p:cNvSpPr/>
            <p:nvPr/>
          </p:nvSpPr>
          <p:spPr>
            <a:xfrm>
              <a:off x="3592514" y="2279651"/>
              <a:ext cx="60325" cy="73025"/>
            </a:xfrm>
            <a:custGeom>
              <a:avLst/>
              <a:gdLst>
                <a:gd name="connsiteX0" fmla="*/ 0 w 61451"/>
                <a:gd name="connsiteY0" fmla="*/ 73742 h 73742"/>
                <a:gd name="connsiteX1" fmla="*/ 12290 w 61451"/>
                <a:gd name="connsiteY1" fmla="*/ 66368 h 73742"/>
                <a:gd name="connsiteX2" fmla="*/ 19664 w 61451"/>
                <a:gd name="connsiteY2" fmla="*/ 51620 h 73742"/>
                <a:gd name="connsiteX3" fmla="*/ 27038 w 61451"/>
                <a:gd name="connsiteY3" fmla="*/ 46703 h 73742"/>
                <a:gd name="connsiteX4" fmla="*/ 31954 w 61451"/>
                <a:gd name="connsiteY4" fmla="*/ 39329 h 73742"/>
                <a:gd name="connsiteX5" fmla="*/ 36871 w 61451"/>
                <a:gd name="connsiteY5" fmla="*/ 34413 h 73742"/>
                <a:gd name="connsiteX6" fmla="*/ 41787 w 61451"/>
                <a:gd name="connsiteY6" fmla="*/ 24581 h 73742"/>
                <a:gd name="connsiteX7" fmla="*/ 44245 w 61451"/>
                <a:gd name="connsiteY7" fmla="*/ 17207 h 73742"/>
                <a:gd name="connsiteX8" fmla="*/ 56535 w 61451"/>
                <a:gd name="connsiteY8" fmla="*/ 7374 h 73742"/>
                <a:gd name="connsiteX9" fmla="*/ 61451 w 61451"/>
                <a:gd name="connsiteY9" fmla="*/ 0 h 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51" h="73742">
                  <a:moveTo>
                    <a:pt x="0" y="73742"/>
                  </a:moveTo>
                  <a:cubicBezTo>
                    <a:pt x="4097" y="71284"/>
                    <a:pt x="8663" y="69477"/>
                    <a:pt x="12290" y="66368"/>
                  </a:cubicBezTo>
                  <a:cubicBezTo>
                    <a:pt x="25473" y="55068"/>
                    <a:pt x="10282" y="63349"/>
                    <a:pt x="19664" y="51620"/>
                  </a:cubicBezTo>
                  <a:cubicBezTo>
                    <a:pt x="21509" y="49313"/>
                    <a:pt x="24580" y="48342"/>
                    <a:pt x="27038" y="46703"/>
                  </a:cubicBezTo>
                  <a:cubicBezTo>
                    <a:pt x="28677" y="44245"/>
                    <a:pt x="30108" y="41636"/>
                    <a:pt x="31954" y="39329"/>
                  </a:cubicBezTo>
                  <a:cubicBezTo>
                    <a:pt x="33402" y="37519"/>
                    <a:pt x="35585" y="36341"/>
                    <a:pt x="36871" y="34413"/>
                  </a:cubicBezTo>
                  <a:cubicBezTo>
                    <a:pt x="38904" y="31364"/>
                    <a:pt x="40344" y="27949"/>
                    <a:pt x="41787" y="24581"/>
                  </a:cubicBezTo>
                  <a:cubicBezTo>
                    <a:pt x="42808" y="22200"/>
                    <a:pt x="42912" y="19429"/>
                    <a:pt x="44245" y="17207"/>
                  </a:cubicBezTo>
                  <a:cubicBezTo>
                    <a:pt x="46581" y="13313"/>
                    <a:pt x="53183" y="9608"/>
                    <a:pt x="56535" y="7374"/>
                  </a:cubicBezTo>
                  <a:lnTo>
                    <a:pt x="61451" y="0"/>
                  </a:lnTo>
                </a:path>
              </a:pathLst>
            </a:custGeom>
            <a:noFill/>
            <a:ln>
              <a:solidFill>
                <a:srgbClr val="0000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38" name="Freeform 137"/>
            <p:cNvSpPr/>
            <p:nvPr/>
          </p:nvSpPr>
          <p:spPr>
            <a:xfrm>
              <a:off x="3522663" y="2284413"/>
              <a:ext cx="30162" cy="76200"/>
            </a:xfrm>
            <a:custGeom>
              <a:avLst/>
              <a:gdLst>
                <a:gd name="connsiteX0" fmla="*/ 29497 w 29497"/>
                <a:gd name="connsiteY0" fmla="*/ 76200 h 76200"/>
                <a:gd name="connsiteX1" fmla="*/ 24580 w 29497"/>
                <a:gd name="connsiteY1" fmla="*/ 63910 h 76200"/>
                <a:gd name="connsiteX2" fmla="*/ 17206 w 29497"/>
                <a:gd name="connsiteY2" fmla="*/ 41787 h 76200"/>
                <a:gd name="connsiteX3" fmla="*/ 14748 w 29497"/>
                <a:gd name="connsiteY3" fmla="*/ 34413 h 76200"/>
                <a:gd name="connsiteX4" fmla="*/ 12290 w 29497"/>
                <a:gd name="connsiteY4" fmla="*/ 27039 h 76200"/>
                <a:gd name="connsiteX5" fmla="*/ 7374 w 29497"/>
                <a:gd name="connsiteY5" fmla="*/ 19665 h 76200"/>
                <a:gd name="connsiteX6" fmla="*/ 0 w 29497"/>
                <a:gd name="connsiteY6" fmla="*/ 7374 h 76200"/>
                <a:gd name="connsiteX7" fmla="*/ 4916 w 29497"/>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97" h="76200">
                  <a:moveTo>
                    <a:pt x="29497" y="76200"/>
                  </a:moveTo>
                  <a:cubicBezTo>
                    <a:pt x="27858" y="72103"/>
                    <a:pt x="26088" y="68057"/>
                    <a:pt x="24580" y="63910"/>
                  </a:cubicBezTo>
                  <a:cubicBezTo>
                    <a:pt x="24569" y="63879"/>
                    <a:pt x="18440" y="45489"/>
                    <a:pt x="17206" y="41787"/>
                  </a:cubicBezTo>
                  <a:lnTo>
                    <a:pt x="14748" y="34413"/>
                  </a:lnTo>
                  <a:cubicBezTo>
                    <a:pt x="13929" y="31955"/>
                    <a:pt x="13727" y="29195"/>
                    <a:pt x="12290" y="27039"/>
                  </a:cubicBezTo>
                  <a:cubicBezTo>
                    <a:pt x="10651" y="24581"/>
                    <a:pt x="8695" y="22307"/>
                    <a:pt x="7374" y="19665"/>
                  </a:cubicBezTo>
                  <a:cubicBezTo>
                    <a:pt x="992" y="6900"/>
                    <a:pt x="9603" y="16979"/>
                    <a:pt x="0" y="7374"/>
                  </a:cubicBezTo>
                  <a:lnTo>
                    <a:pt x="4916" y="0"/>
                  </a:lnTo>
                </a:path>
              </a:pathLst>
            </a:custGeom>
            <a:noFill/>
            <a:ln>
              <a:solidFill>
                <a:srgbClr val="0000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grpSp>
      <p:grpSp>
        <p:nvGrpSpPr>
          <p:cNvPr id="139" name="Group 138"/>
          <p:cNvGrpSpPr/>
          <p:nvPr/>
        </p:nvGrpSpPr>
        <p:grpSpPr>
          <a:xfrm>
            <a:off x="5081461" y="2660602"/>
            <a:ext cx="487618" cy="397657"/>
            <a:chOff x="2211389" y="4359275"/>
            <a:chExt cx="1862137" cy="1517651"/>
          </a:xfrm>
        </p:grpSpPr>
        <p:sp>
          <p:nvSpPr>
            <p:cNvPr id="140" name="Freeform 139"/>
            <p:cNvSpPr>
              <a:spLocks/>
            </p:cNvSpPr>
            <p:nvPr/>
          </p:nvSpPr>
          <p:spPr bwMode="auto">
            <a:xfrm>
              <a:off x="2211389" y="4702176"/>
              <a:ext cx="688975" cy="449263"/>
            </a:xfrm>
            <a:custGeom>
              <a:avLst/>
              <a:gdLst>
                <a:gd name="T0" fmla="*/ 0 w 690114"/>
                <a:gd name="T1" fmla="*/ 0 h 448573"/>
                <a:gd name="T2" fmla="*/ 0 w 690114"/>
                <a:gd name="T3" fmla="*/ 449263 h 448573"/>
                <a:gd name="T4" fmla="*/ 637301 w 690114"/>
                <a:gd name="T5" fmla="*/ 440624 h 448573"/>
                <a:gd name="T6" fmla="*/ 663138 w 690114"/>
                <a:gd name="T7" fmla="*/ 354227 h 448573"/>
                <a:gd name="T8" fmla="*/ 620077 w 690114"/>
                <a:gd name="T9" fmla="*/ 311029 h 448573"/>
                <a:gd name="T10" fmla="*/ 654526 w 690114"/>
                <a:gd name="T11" fmla="*/ 224631 h 448573"/>
                <a:gd name="T12" fmla="*/ 688975 w 690114"/>
                <a:gd name="T13" fmla="*/ 129595 h 448573"/>
                <a:gd name="T14" fmla="*/ 688975 w 690114"/>
                <a:gd name="T15" fmla="*/ 129595 h 448573"/>
                <a:gd name="T16" fmla="*/ 628690 w 690114"/>
                <a:gd name="T17" fmla="*/ 34558 h 448573"/>
                <a:gd name="T18" fmla="*/ 0 w 690114"/>
                <a:gd name="T19" fmla="*/ 0 h 448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0114" h="448573">
                  <a:moveTo>
                    <a:pt x="0" y="0"/>
                  </a:moveTo>
                  <a:lnTo>
                    <a:pt x="0" y="448573"/>
                  </a:lnTo>
                  <a:lnTo>
                    <a:pt x="638355" y="439947"/>
                  </a:lnTo>
                  <a:lnTo>
                    <a:pt x="664234" y="353683"/>
                  </a:lnTo>
                  <a:lnTo>
                    <a:pt x="621102" y="310551"/>
                  </a:lnTo>
                  <a:lnTo>
                    <a:pt x="655608" y="224286"/>
                  </a:lnTo>
                  <a:lnTo>
                    <a:pt x="690114" y="129396"/>
                  </a:lnTo>
                  <a:lnTo>
                    <a:pt x="629729" y="34505"/>
                  </a:lnTo>
                  <a:lnTo>
                    <a:pt x="0" y="0"/>
                  </a:lnTo>
                  <a:close/>
                </a:path>
              </a:pathLst>
            </a:custGeom>
            <a:blipFill dpi="0" rotWithShape="1">
              <a:blip r:embed="rId8"/>
              <a:srcRect/>
              <a:tile tx="0" ty="0" sx="100000" sy="100000" flip="none" algn="tl"/>
            </a:blipFill>
            <a:ln w="3175" cap="flat" cmpd="sng">
              <a:solidFill>
                <a:schemeClr val="tx1"/>
              </a:solidFill>
              <a:prstDash val="solid"/>
              <a:round/>
              <a:headEnd/>
              <a:tailEnd/>
            </a:ln>
          </p:spPr>
          <p:txBody>
            <a:bodyPr anchor="ctr"/>
            <a:lstStyle/>
            <a:p>
              <a:endParaRPr lang="en-US" sz="569"/>
            </a:p>
          </p:txBody>
        </p:sp>
        <p:sp>
          <p:nvSpPr>
            <p:cNvPr id="141" name="Freeform 140"/>
            <p:cNvSpPr>
              <a:spLocks/>
            </p:cNvSpPr>
            <p:nvPr/>
          </p:nvSpPr>
          <p:spPr bwMode="auto">
            <a:xfrm>
              <a:off x="2214564" y="5100639"/>
              <a:ext cx="1836737" cy="776287"/>
            </a:xfrm>
            <a:custGeom>
              <a:avLst/>
              <a:gdLst>
                <a:gd name="T0" fmla="*/ 0 w 1785668"/>
                <a:gd name="T1" fmla="*/ 8626 h 776378"/>
                <a:gd name="T2" fmla="*/ 0 w 1785668"/>
                <a:gd name="T3" fmla="*/ 767661 h 776378"/>
                <a:gd name="T4" fmla="*/ 1836737 w 1785668"/>
                <a:gd name="T5" fmla="*/ 776287 h 776378"/>
                <a:gd name="T6" fmla="*/ 1836737 w 1785668"/>
                <a:gd name="T7" fmla="*/ 345017 h 776378"/>
                <a:gd name="T8" fmla="*/ 1508432 w 1785668"/>
                <a:gd name="T9" fmla="*/ 345017 h 776378"/>
                <a:gd name="T10" fmla="*/ 1268858 w 1785668"/>
                <a:gd name="T11" fmla="*/ 345017 h 776378"/>
                <a:gd name="T12" fmla="*/ 1100268 w 1785668"/>
                <a:gd name="T13" fmla="*/ 345017 h 776378"/>
                <a:gd name="T14" fmla="*/ 1020410 w 1785668"/>
                <a:gd name="T15" fmla="*/ 345017 h 776378"/>
                <a:gd name="T16" fmla="*/ 1020410 w 1785668"/>
                <a:gd name="T17" fmla="*/ 345017 h 776378"/>
                <a:gd name="T18" fmla="*/ 940551 w 1785668"/>
                <a:gd name="T19" fmla="*/ 431270 h 776378"/>
                <a:gd name="T20" fmla="*/ 878439 w 1785668"/>
                <a:gd name="T21" fmla="*/ 448521 h 776378"/>
                <a:gd name="T22" fmla="*/ 807455 w 1785668"/>
                <a:gd name="T23" fmla="*/ 474397 h 776378"/>
                <a:gd name="T24" fmla="*/ 736470 w 1785668"/>
                <a:gd name="T25" fmla="*/ 474397 h 776378"/>
                <a:gd name="T26" fmla="*/ 736470 w 1785668"/>
                <a:gd name="T27" fmla="*/ 474397 h 776378"/>
                <a:gd name="T28" fmla="*/ 638865 w 1785668"/>
                <a:gd name="T29" fmla="*/ 431270 h 776378"/>
                <a:gd name="T30" fmla="*/ 603372 w 1785668"/>
                <a:gd name="T31" fmla="*/ 396769 h 776378"/>
                <a:gd name="T32" fmla="*/ 603372 w 1785668"/>
                <a:gd name="T33" fmla="*/ 310515 h 776378"/>
                <a:gd name="T34" fmla="*/ 603372 w 1785668"/>
                <a:gd name="T35" fmla="*/ 250138 h 776378"/>
                <a:gd name="T36" fmla="*/ 621119 w 1785668"/>
                <a:gd name="T37" fmla="*/ 155258 h 776378"/>
                <a:gd name="T38" fmla="*/ 638865 w 1785668"/>
                <a:gd name="T39" fmla="*/ 69004 h 776378"/>
                <a:gd name="T40" fmla="*/ 647738 w 1785668"/>
                <a:gd name="T41" fmla="*/ 0 h 776378"/>
                <a:gd name="T42" fmla="*/ 0 w 1785668"/>
                <a:gd name="T43" fmla="*/ 8626 h 7763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85668" h="776378">
                  <a:moveTo>
                    <a:pt x="0" y="8627"/>
                  </a:moveTo>
                  <a:lnTo>
                    <a:pt x="0" y="767751"/>
                  </a:lnTo>
                  <a:lnTo>
                    <a:pt x="1785668" y="776378"/>
                  </a:lnTo>
                  <a:lnTo>
                    <a:pt x="1785668" y="345057"/>
                  </a:lnTo>
                  <a:lnTo>
                    <a:pt x="1466491" y="345057"/>
                  </a:lnTo>
                  <a:lnTo>
                    <a:pt x="1233578" y="345057"/>
                  </a:lnTo>
                  <a:lnTo>
                    <a:pt x="1069676" y="345057"/>
                  </a:lnTo>
                  <a:lnTo>
                    <a:pt x="992038" y="345057"/>
                  </a:lnTo>
                  <a:lnTo>
                    <a:pt x="914400" y="431321"/>
                  </a:lnTo>
                  <a:lnTo>
                    <a:pt x="854015" y="448574"/>
                  </a:lnTo>
                  <a:lnTo>
                    <a:pt x="785004" y="474453"/>
                  </a:lnTo>
                  <a:lnTo>
                    <a:pt x="715993" y="474453"/>
                  </a:lnTo>
                  <a:lnTo>
                    <a:pt x="621102" y="431321"/>
                  </a:lnTo>
                  <a:lnTo>
                    <a:pt x="586596" y="396816"/>
                  </a:lnTo>
                  <a:lnTo>
                    <a:pt x="586596" y="310551"/>
                  </a:lnTo>
                  <a:lnTo>
                    <a:pt x="586596" y="250167"/>
                  </a:lnTo>
                  <a:lnTo>
                    <a:pt x="603849" y="155276"/>
                  </a:lnTo>
                  <a:lnTo>
                    <a:pt x="621102" y="69012"/>
                  </a:lnTo>
                  <a:lnTo>
                    <a:pt x="629728" y="0"/>
                  </a:lnTo>
                  <a:lnTo>
                    <a:pt x="0" y="8627"/>
                  </a:lnTo>
                  <a:close/>
                </a:path>
              </a:pathLst>
            </a:custGeom>
            <a:blipFill dpi="0" rotWithShape="1">
              <a:blip r:embed="rId9"/>
              <a:srcRect/>
              <a:tile tx="0" ty="0" sx="100000" sy="100000" flip="none" algn="tl"/>
            </a:blipFill>
            <a:ln w="3175" cap="flat" cmpd="sng">
              <a:solidFill>
                <a:schemeClr val="tx1"/>
              </a:solidFill>
              <a:prstDash val="solid"/>
              <a:round/>
              <a:headEnd/>
              <a:tailEnd/>
            </a:ln>
          </p:spPr>
          <p:txBody>
            <a:bodyPr anchor="ctr"/>
            <a:lstStyle/>
            <a:p>
              <a:endParaRPr lang="en-US" sz="569"/>
            </a:p>
          </p:txBody>
        </p:sp>
        <p:sp>
          <p:nvSpPr>
            <p:cNvPr id="142" name="Freeform 141"/>
            <p:cNvSpPr/>
            <p:nvPr/>
          </p:nvSpPr>
          <p:spPr>
            <a:xfrm>
              <a:off x="3284539" y="4781550"/>
              <a:ext cx="306387" cy="501650"/>
            </a:xfrm>
            <a:custGeom>
              <a:avLst/>
              <a:gdLst>
                <a:gd name="connsiteX0" fmla="*/ 0 w 306238"/>
                <a:gd name="connsiteY0" fmla="*/ 0 h 500332"/>
                <a:gd name="connsiteX1" fmla="*/ 181154 w 306238"/>
                <a:gd name="connsiteY1" fmla="*/ 51759 h 500332"/>
                <a:gd name="connsiteX2" fmla="*/ 284671 w 306238"/>
                <a:gd name="connsiteY2" fmla="*/ 189781 h 500332"/>
                <a:gd name="connsiteX3" fmla="*/ 293298 w 306238"/>
                <a:gd name="connsiteY3" fmla="*/ 301925 h 500332"/>
                <a:gd name="connsiteX4" fmla="*/ 138022 w 306238"/>
                <a:gd name="connsiteY4" fmla="*/ 405442 h 500332"/>
                <a:gd name="connsiteX5" fmla="*/ 120769 w 306238"/>
                <a:gd name="connsiteY5" fmla="*/ 500332 h 5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38" h="500332">
                  <a:moveTo>
                    <a:pt x="0" y="0"/>
                  </a:moveTo>
                  <a:cubicBezTo>
                    <a:pt x="66854" y="10064"/>
                    <a:pt x="133709" y="20129"/>
                    <a:pt x="181154" y="51759"/>
                  </a:cubicBezTo>
                  <a:cubicBezTo>
                    <a:pt x="228599" y="83389"/>
                    <a:pt x="265980" y="148087"/>
                    <a:pt x="284671" y="189781"/>
                  </a:cubicBezTo>
                  <a:cubicBezTo>
                    <a:pt x="303362" y="231475"/>
                    <a:pt x="317740" y="265981"/>
                    <a:pt x="293298" y="301925"/>
                  </a:cubicBezTo>
                  <a:cubicBezTo>
                    <a:pt x="268856" y="337869"/>
                    <a:pt x="166777" y="372374"/>
                    <a:pt x="138022" y="405442"/>
                  </a:cubicBezTo>
                  <a:cubicBezTo>
                    <a:pt x="109267" y="438510"/>
                    <a:pt x="120769" y="500332"/>
                    <a:pt x="120769" y="500332"/>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43" name="Freeform 142"/>
            <p:cNvSpPr/>
            <p:nvPr/>
          </p:nvSpPr>
          <p:spPr>
            <a:xfrm>
              <a:off x="3103563" y="4765676"/>
              <a:ext cx="298450" cy="525463"/>
            </a:xfrm>
            <a:custGeom>
              <a:avLst/>
              <a:gdLst>
                <a:gd name="connsiteX0" fmla="*/ 0 w 298206"/>
                <a:gd name="connsiteY0" fmla="*/ 0 h 526212"/>
                <a:gd name="connsiteX1" fmla="*/ 86264 w 298206"/>
                <a:gd name="connsiteY1" fmla="*/ 43132 h 526212"/>
                <a:gd name="connsiteX2" fmla="*/ 232913 w 298206"/>
                <a:gd name="connsiteY2" fmla="*/ 112144 h 526212"/>
                <a:gd name="connsiteX3" fmla="*/ 293298 w 298206"/>
                <a:gd name="connsiteY3" fmla="*/ 327804 h 526212"/>
                <a:gd name="connsiteX4" fmla="*/ 276045 w 298206"/>
                <a:gd name="connsiteY4" fmla="*/ 379563 h 526212"/>
                <a:gd name="connsiteX5" fmla="*/ 129396 w 298206"/>
                <a:gd name="connsiteY5" fmla="*/ 448574 h 526212"/>
                <a:gd name="connsiteX6" fmla="*/ 103517 w 298206"/>
                <a:gd name="connsiteY6" fmla="*/ 526212 h 52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06" h="526212">
                  <a:moveTo>
                    <a:pt x="0" y="0"/>
                  </a:moveTo>
                  <a:cubicBezTo>
                    <a:pt x="23722" y="12220"/>
                    <a:pt x="47445" y="24441"/>
                    <a:pt x="86264" y="43132"/>
                  </a:cubicBezTo>
                  <a:cubicBezTo>
                    <a:pt x="125083" y="61823"/>
                    <a:pt x="198407" y="64699"/>
                    <a:pt x="232913" y="112144"/>
                  </a:cubicBezTo>
                  <a:cubicBezTo>
                    <a:pt x="267419" y="159589"/>
                    <a:pt x="286109" y="283234"/>
                    <a:pt x="293298" y="327804"/>
                  </a:cubicBezTo>
                  <a:cubicBezTo>
                    <a:pt x="300487" y="372374"/>
                    <a:pt x="303362" y="359435"/>
                    <a:pt x="276045" y="379563"/>
                  </a:cubicBezTo>
                  <a:cubicBezTo>
                    <a:pt x="248728" y="399691"/>
                    <a:pt x="158151" y="424133"/>
                    <a:pt x="129396" y="448574"/>
                  </a:cubicBezTo>
                  <a:cubicBezTo>
                    <a:pt x="100641" y="473015"/>
                    <a:pt x="102079" y="499613"/>
                    <a:pt x="103517" y="526212"/>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44" name="Freeform 143"/>
            <p:cNvSpPr/>
            <p:nvPr/>
          </p:nvSpPr>
          <p:spPr>
            <a:xfrm>
              <a:off x="2947988" y="4703764"/>
              <a:ext cx="298450" cy="630237"/>
            </a:xfrm>
            <a:custGeom>
              <a:avLst/>
              <a:gdLst>
                <a:gd name="connsiteX0" fmla="*/ 0 w 298988"/>
                <a:gd name="connsiteY0" fmla="*/ 0 h 629729"/>
                <a:gd name="connsiteX1" fmla="*/ 163902 w 298988"/>
                <a:gd name="connsiteY1" fmla="*/ 146649 h 629729"/>
                <a:gd name="connsiteX2" fmla="*/ 293299 w 298988"/>
                <a:gd name="connsiteY2" fmla="*/ 258793 h 629729"/>
                <a:gd name="connsiteX3" fmla="*/ 267419 w 298988"/>
                <a:gd name="connsiteY3" fmla="*/ 353683 h 629729"/>
                <a:gd name="connsiteX4" fmla="*/ 189782 w 298988"/>
                <a:gd name="connsiteY4" fmla="*/ 431321 h 629729"/>
                <a:gd name="connsiteX5" fmla="*/ 146649 w 298988"/>
                <a:gd name="connsiteY5" fmla="*/ 508959 h 629729"/>
                <a:gd name="connsiteX6" fmla="*/ 138023 w 298988"/>
                <a:gd name="connsiteY6" fmla="*/ 629729 h 629729"/>
                <a:gd name="connsiteX7" fmla="*/ 138023 w 298988"/>
                <a:gd name="connsiteY7" fmla="*/ 629729 h 629729"/>
                <a:gd name="connsiteX8" fmla="*/ 129397 w 298988"/>
                <a:gd name="connsiteY8" fmla="*/ 586597 h 62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988" h="629729">
                  <a:moveTo>
                    <a:pt x="0" y="0"/>
                  </a:moveTo>
                  <a:lnTo>
                    <a:pt x="163902" y="146649"/>
                  </a:lnTo>
                  <a:cubicBezTo>
                    <a:pt x="212785" y="189781"/>
                    <a:pt x="276046" y="224287"/>
                    <a:pt x="293299" y="258793"/>
                  </a:cubicBezTo>
                  <a:cubicBezTo>
                    <a:pt x="310552" y="293299"/>
                    <a:pt x="284672" y="324928"/>
                    <a:pt x="267419" y="353683"/>
                  </a:cubicBezTo>
                  <a:cubicBezTo>
                    <a:pt x="250166" y="382438"/>
                    <a:pt x="209910" y="405442"/>
                    <a:pt x="189782" y="431321"/>
                  </a:cubicBezTo>
                  <a:cubicBezTo>
                    <a:pt x="169654" y="457200"/>
                    <a:pt x="155275" y="475891"/>
                    <a:pt x="146649" y="508959"/>
                  </a:cubicBezTo>
                  <a:cubicBezTo>
                    <a:pt x="138023" y="542027"/>
                    <a:pt x="138023" y="629729"/>
                    <a:pt x="138023" y="629729"/>
                  </a:cubicBezTo>
                  <a:lnTo>
                    <a:pt x="138023" y="629729"/>
                  </a:lnTo>
                  <a:lnTo>
                    <a:pt x="129397" y="586597"/>
                  </a:ln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45" name="Freeform 144"/>
            <p:cNvSpPr/>
            <p:nvPr/>
          </p:nvSpPr>
          <p:spPr>
            <a:xfrm>
              <a:off x="2214564" y="4697413"/>
              <a:ext cx="731837" cy="715962"/>
            </a:xfrm>
            <a:custGeom>
              <a:avLst/>
              <a:gdLst>
                <a:gd name="connsiteX0" fmla="*/ 0 w 731520"/>
                <a:gd name="connsiteY0" fmla="*/ 0 h 715617"/>
                <a:gd name="connsiteX1" fmla="*/ 190831 w 731520"/>
                <a:gd name="connsiteY1" fmla="*/ 7951 h 715617"/>
                <a:gd name="connsiteX2" fmla="*/ 302150 w 731520"/>
                <a:gd name="connsiteY2" fmla="*/ 23854 h 715617"/>
                <a:gd name="connsiteX3" fmla="*/ 326004 w 731520"/>
                <a:gd name="connsiteY3" fmla="*/ 31805 h 715617"/>
                <a:gd name="connsiteX4" fmla="*/ 516835 w 731520"/>
                <a:gd name="connsiteY4" fmla="*/ 39756 h 715617"/>
                <a:gd name="connsiteX5" fmla="*/ 564543 w 731520"/>
                <a:gd name="connsiteY5" fmla="*/ 47708 h 715617"/>
                <a:gd name="connsiteX6" fmla="*/ 636104 w 731520"/>
                <a:gd name="connsiteY6" fmla="*/ 55659 h 715617"/>
                <a:gd name="connsiteX7" fmla="*/ 667910 w 731520"/>
                <a:gd name="connsiteY7" fmla="*/ 103367 h 715617"/>
                <a:gd name="connsiteX8" fmla="*/ 691764 w 731520"/>
                <a:gd name="connsiteY8" fmla="*/ 151075 h 715617"/>
                <a:gd name="connsiteX9" fmla="*/ 707666 w 731520"/>
                <a:gd name="connsiteY9" fmla="*/ 174929 h 715617"/>
                <a:gd name="connsiteX10" fmla="*/ 731520 w 731520"/>
                <a:gd name="connsiteY10" fmla="*/ 262393 h 715617"/>
                <a:gd name="connsiteX11" fmla="*/ 715618 w 731520"/>
                <a:gd name="connsiteY11" fmla="*/ 437322 h 715617"/>
                <a:gd name="connsiteX12" fmla="*/ 707666 w 731520"/>
                <a:gd name="connsiteY12" fmla="*/ 492981 h 715617"/>
                <a:gd name="connsiteX13" fmla="*/ 699715 w 731520"/>
                <a:gd name="connsiteY13" fmla="*/ 524786 h 715617"/>
                <a:gd name="connsiteX14" fmla="*/ 691764 w 731520"/>
                <a:gd name="connsiteY14" fmla="*/ 715617 h 71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 h="715617">
                  <a:moveTo>
                    <a:pt x="0" y="0"/>
                  </a:moveTo>
                  <a:cubicBezTo>
                    <a:pt x="63610" y="2650"/>
                    <a:pt x="127289" y="3980"/>
                    <a:pt x="190831" y="7951"/>
                  </a:cubicBezTo>
                  <a:cubicBezTo>
                    <a:pt x="207587" y="8998"/>
                    <a:pt x="280785" y="19106"/>
                    <a:pt x="302150" y="23854"/>
                  </a:cubicBezTo>
                  <a:cubicBezTo>
                    <a:pt x="310332" y="25672"/>
                    <a:pt x="317645" y="31186"/>
                    <a:pt x="326004" y="31805"/>
                  </a:cubicBezTo>
                  <a:cubicBezTo>
                    <a:pt x="389496" y="36508"/>
                    <a:pt x="453225" y="37106"/>
                    <a:pt x="516835" y="39756"/>
                  </a:cubicBezTo>
                  <a:cubicBezTo>
                    <a:pt x="532738" y="42407"/>
                    <a:pt x="548562" y="45577"/>
                    <a:pt x="564543" y="47708"/>
                  </a:cubicBezTo>
                  <a:cubicBezTo>
                    <a:pt x="588333" y="50880"/>
                    <a:pt x="614972" y="44280"/>
                    <a:pt x="636104" y="55659"/>
                  </a:cubicBezTo>
                  <a:cubicBezTo>
                    <a:pt x="652932" y="64720"/>
                    <a:pt x="657308" y="87464"/>
                    <a:pt x="667910" y="103367"/>
                  </a:cubicBezTo>
                  <a:cubicBezTo>
                    <a:pt x="713477" y="171717"/>
                    <a:pt x="658849" y="85246"/>
                    <a:pt x="691764" y="151075"/>
                  </a:cubicBezTo>
                  <a:cubicBezTo>
                    <a:pt x="696038" y="159622"/>
                    <a:pt x="703785" y="166196"/>
                    <a:pt x="707666" y="174929"/>
                  </a:cubicBezTo>
                  <a:cubicBezTo>
                    <a:pt x="722341" y="207949"/>
                    <a:pt x="724717" y="228377"/>
                    <a:pt x="731520" y="262393"/>
                  </a:cubicBezTo>
                  <a:cubicBezTo>
                    <a:pt x="723731" y="371445"/>
                    <a:pt x="727215" y="350343"/>
                    <a:pt x="715618" y="437322"/>
                  </a:cubicBezTo>
                  <a:cubicBezTo>
                    <a:pt x="713141" y="455899"/>
                    <a:pt x="711019" y="474542"/>
                    <a:pt x="707666" y="492981"/>
                  </a:cubicBezTo>
                  <a:cubicBezTo>
                    <a:pt x="705711" y="503733"/>
                    <a:pt x="702365" y="514184"/>
                    <a:pt x="699715" y="524786"/>
                  </a:cubicBezTo>
                  <a:cubicBezTo>
                    <a:pt x="688072" y="641221"/>
                    <a:pt x="691764" y="577662"/>
                    <a:pt x="691764" y="715617"/>
                  </a:cubicBezTo>
                </a:path>
              </a:pathLst>
            </a:custGeom>
            <a:noFill/>
            <a:ln>
              <a:solidFill>
                <a:srgbClr val="0000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46" name="Freeform 145"/>
            <p:cNvSpPr/>
            <p:nvPr/>
          </p:nvSpPr>
          <p:spPr>
            <a:xfrm>
              <a:off x="2827339" y="5365751"/>
              <a:ext cx="1246187" cy="214313"/>
            </a:xfrm>
            <a:custGeom>
              <a:avLst/>
              <a:gdLst>
                <a:gd name="connsiteX0" fmla="*/ 0 w 1240403"/>
                <a:gd name="connsiteY0" fmla="*/ 0 h 214686"/>
                <a:gd name="connsiteX1" fmla="*/ 1240403 w 1240403"/>
                <a:gd name="connsiteY1" fmla="*/ 15903 h 214686"/>
                <a:gd name="connsiteX2" fmla="*/ 1216549 w 1240403"/>
                <a:gd name="connsiteY2" fmla="*/ 79513 h 214686"/>
                <a:gd name="connsiteX3" fmla="*/ 397565 w 1240403"/>
                <a:gd name="connsiteY3" fmla="*/ 87465 h 214686"/>
                <a:gd name="connsiteX4" fmla="*/ 341906 w 1240403"/>
                <a:gd name="connsiteY4" fmla="*/ 166978 h 214686"/>
                <a:gd name="connsiteX5" fmla="*/ 166977 w 1240403"/>
                <a:gd name="connsiteY5" fmla="*/ 214686 h 214686"/>
                <a:gd name="connsiteX6" fmla="*/ 87464 w 1240403"/>
                <a:gd name="connsiteY6" fmla="*/ 198783 h 214686"/>
                <a:gd name="connsiteX7" fmla="*/ 0 w 1240403"/>
                <a:gd name="connsiteY7" fmla="*/ 143124 h 214686"/>
                <a:gd name="connsiteX8" fmla="*/ 0 w 1240403"/>
                <a:gd name="connsiteY8" fmla="*/ 0 h 21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403" h="214686">
                  <a:moveTo>
                    <a:pt x="0" y="0"/>
                  </a:moveTo>
                  <a:lnTo>
                    <a:pt x="1240403" y="15903"/>
                  </a:lnTo>
                  <a:lnTo>
                    <a:pt x="1216549" y="79513"/>
                  </a:lnTo>
                  <a:lnTo>
                    <a:pt x="397565" y="87465"/>
                  </a:lnTo>
                  <a:lnTo>
                    <a:pt x="341906" y="166978"/>
                  </a:lnTo>
                  <a:lnTo>
                    <a:pt x="166977" y="214686"/>
                  </a:lnTo>
                  <a:lnTo>
                    <a:pt x="87464" y="198783"/>
                  </a:lnTo>
                  <a:lnTo>
                    <a:pt x="0" y="143124"/>
                  </a:lnTo>
                  <a:lnTo>
                    <a:pt x="0" y="0"/>
                  </a:lnTo>
                  <a:close/>
                </a:path>
              </a:pathLst>
            </a:custGeom>
            <a:solidFill>
              <a:srgbClr val="0000FF">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47" name="Rectangle 146"/>
            <p:cNvSpPr/>
            <p:nvPr/>
          </p:nvSpPr>
          <p:spPr>
            <a:xfrm>
              <a:off x="2211389" y="4359275"/>
              <a:ext cx="1849437" cy="1517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
            </a:p>
          </p:txBody>
        </p:sp>
        <p:sp>
          <p:nvSpPr>
            <p:cNvPr id="148" name="Freeform 147"/>
            <p:cNvSpPr>
              <a:spLocks/>
            </p:cNvSpPr>
            <p:nvPr/>
          </p:nvSpPr>
          <p:spPr bwMode="auto">
            <a:xfrm>
              <a:off x="2865439" y="5491163"/>
              <a:ext cx="46037" cy="44450"/>
            </a:xfrm>
            <a:custGeom>
              <a:avLst/>
              <a:gdLst>
                <a:gd name="T0" fmla="*/ 0 w 78006"/>
                <a:gd name="T1" fmla="*/ 24694 h 78005"/>
                <a:gd name="T2" fmla="*/ 7673 w 78006"/>
                <a:gd name="T3" fmla="*/ 44450 h 78005"/>
                <a:gd name="T4" fmla="*/ 30691 w 78006"/>
                <a:gd name="T5" fmla="*/ 41981 h 78005"/>
                <a:gd name="T6" fmla="*/ 46037 w 78006"/>
                <a:gd name="T7" fmla="*/ 19756 h 78005"/>
                <a:gd name="T8" fmla="*/ 33249 w 78006"/>
                <a:gd name="T9" fmla="*/ 0 h 78005"/>
                <a:gd name="T10" fmla="*/ 0 w 78006"/>
                <a:gd name="T11" fmla="*/ 24694 h 78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006" h="78005">
                  <a:moveTo>
                    <a:pt x="0" y="43336"/>
                  </a:moveTo>
                  <a:lnTo>
                    <a:pt x="13001" y="78005"/>
                  </a:lnTo>
                  <a:lnTo>
                    <a:pt x="52004" y="73672"/>
                  </a:lnTo>
                  <a:lnTo>
                    <a:pt x="78006" y="34669"/>
                  </a:lnTo>
                  <a:lnTo>
                    <a:pt x="56338" y="0"/>
                  </a:lnTo>
                  <a:lnTo>
                    <a:pt x="0" y="43336"/>
                  </a:lnTo>
                  <a:close/>
                </a:path>
              </a:pathLst>
            </a:custGeom>
            <a:blipFill dpi="0" rotWithShape="1">
              <a:blip r:embed="rId8"/>
              <a:srcRect/>
              <a:tile tx="0" ty="0" sx="100000" sy="100000" flip="none" algn="tl"/>
            </a:blipFill>
            <a:ln w="3175" cap="flat" cmpd="sng">
              <a:solidFill>
                <a:schemeClr val="tx1"/>
              </a:solidFill>
              <a:prstDash val="solid"/>
              <a:round/>
              <a:headEnd/>
              <a:tailEnd/>
            </a:ln>
          </p:spPr>
          <p:txBody>
            <a:bodyPr anchor="ctr"/>
            <a:lstStyle/>
            <a:p>
              <a:endParaRPr lang="en-US" sz="569"/>
            </a:p>
          </p:txBody>
        </p:sp>
        <p:sp>
          <p:nvSpPr>
            <p:cNvPr id="149" name="Freeform 148"/>
            <p:cNvSpPr>
              <a:spLocks/>
            </p:cNvSpPr>
            <p:nvPr/>
          </p:nvSpPr>
          <p:spPr bwMode="auto">
            <a:xfrm>
              <a:off x="2995614" y="5535614"/>
              <a:ext cx="46037" cy="46037"/>
            </a:xfrm>
            <a:custGeom>
              <a:avLst/>
              <a:gdLst>
                <a:gd name="T0" fmla="*/ 0 w 78006"/>
                <a:gd name="T1" fmla="*/ 25576 h 78005"/>
                <a:gd name="T2" fmla="*/ 7673 w 78006"/>
                <a:gd name="T3" fmla="*/ 46037 h 78005"/>
                <a:gd name="T4" fmla="*/ 30691 w 78006"/>
                <a:gd name="T5" fmla="*/ 43480 h 78005"/>
                <a:gd name="T6" fmla="*/ 46037 w 78006"/>
                <a:gd name="T7" fmla="*/ 20461 h 78005"/>
                <a:gd name="T8" fmla="*/ 33249 w 78006"/>
                <a:gd name="T9" fmla="*/ 0 h 78005"/>
                <a:gd name="T10" fmla="*/ 0 w 78006"/>
                <a:gd name="T11" fmla="*/ 25576 h 78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006" h="78005">
                  <a:moveTo>
                    <a:pt x="0" y="43336"/>
                  </a:moveTo>
                  <a:lnTo>
                    <a:pt x="13001" y="78005"/>
                  </a:lnTo>
                  <a:lnTo>
                    <a:pt x="52004" y="73672"/>
                  </a:lnTo>
                  <a:lnTo>
                    <a:pt x="78006" y="34669"/>
                  </a:lnTo>
                  <a:lnTo>
                    <a:pt x="56338" y="0"/>
                  </a:lnTo>
                  <a:lnTo>
                    <a:pt x="0" y="43336"/>
                  </a:lnTo>
                  <a:close/>
                </a:path>
              </a:pathLst>
            </a:custGeom>
            <a:blipFill dpi="0" rotWithShape="1">
              <a:blip r:embed="rId8"/>
              <a:srcRect/>
              <a:tile tx="0" ty="0" sx="100000" sy="100000" flip="none" algn="tl"/>
            </a:blipFill>
            <a:ln w="3175" cap="flat" cmpd="sng">
              <a:solidFill>
                <a:schemeClr val="tx1"/>
              </a:solidFill>
              <a:prstDash val="solid"/>
              <a:round/>
              <a:headEnd/>
              <a:tailEnd/>
            </a:ln>
          </p:spPr>
          <p:txBody>
            <a:bodyPr anchor="ctr"/>
            <a:lstStyle/>
            <a:p>
              <a:endParaRPr lang="en-US" sz="569"/>
            </a:p>
          </p:txBody>
        </p:sp>
        <p:sp>
          <p:nvSpPr>
            <p:cNvPr id="150" name="Freeform 149"/>
            <p:cNvSpPr>
              <a:spLocks/>
            </p:cNvSpPr>
            <p:nvPr/>
          </p:nvSpPr>
          <p:spPr bwMode="auto">
            <a:xfrm>
              <a:off x="3122614" y="5480050"/>
              <a:ext cx="46037" cy="46038"/>
            </a:xfrm>
            <a:custGeom>
              <a:avLst/>
              <a:gdLst>
                <a:gd name="T0" fmla="*/ 0 w 78006"/>
                <a:gd name="T1" fmla="*/ 25577 h 78005"/>
                <a:gd name="T2" fmla="*/ 7673 w 78006"/>
                <a:gd name="T3" fmla="*/ 46038 h 78005"/>
                <a:gd name="T4" fmla="*/ 30691 w 78006"/>
                <a:gd name="T5" fmla="*/ 43481 h 78005"/>
                <a:gd name="T6" fmla="*/ 46037 w 78006"/>
                <a:gd name="T7" fmla="*/ 20461 h 78005"/>
                <a:gd name="T8" fmla="*/ 33249 w 78006"/>
                <a:gd name="T9" fmla="*/ 0 h 78005"/>
                <a:gd name="T10" fmla="*/ 0 w 78006"/>
                <a:gd name="T11" fmla="*/ 25577 h 78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006" h="78005">
                  <a:moveTo>
                    <a:pt x="0" y="43336"/>
                  </a:moveTo>
                  <a:lnTo>
                    <a:pt x="13001" y="78005"/>
                  </a:lnTo>
                  <a:lnTo>
                    <a:pt x="52004" y="73672"/>
                  </a:lnTo>
                  <a:lnTo>
                    <a:pt x="78006" y="34669"/>
                  </a:lnTo>
                  <a:lnTo>
                    <a:pt x="56338" y="0"/>
                  </a:lnTo>
                  <a:lnTo>
                    <a:pt x="0" y="43336"/>
                  </a:lnTo>
                  <a:close/>
                </a:path>
              </a:pathLst>
            </a:custGeom>
            <a:blipFill dpi="0" rotWithShape="1">
              <a:blip r:embed="rId8"/>
              <a:srcRect/>
              <a:tile tx="0" ty="0" sx="100000" sy="100000" flip="none" algn="tl"/>
            </a:blipFill>
            <a:ln w="3175" cap="flat" cmpd="sng">
              <a:solidFill>
                <a:schemeClr val="tx1"/>
              </a:solidFill>
              <a:prstDash val="solid"/>
              <a:round/>
              <a:headEnd/>
              <a:tailEnd/>
            </a:ln>
          </p:spPr>
          <p:txBody>
            <a:bodyPr anchor="ctr"/>
            <a:lstStyle/>
            <a:p>
              <a:endParaRPr lang="en-US" sz="569"/>
            </a:p>
          </p:txBody>
        </p:sp>
        <p:sp>
          <p:nvSpPr>
            <p:cNvPr id="151" name="Freeform 150"/>
            <p:cNvSpPr>
              <a:spLocks/>
            </p:cNvSpPr>
            <p:nvPr/>
          </p:nvSpPr>
          <p:spPr bwMode="auto">
            <a:xfrm>
              <a:off x="2932114" y="5526088"/>
              <a:ext cx="46037" cy="44450"/>
            </a:xfrm>
            <a:custGeom>
              <a:avLst/>
              <a:gdLst>
                <a:gd name="T0" fmla="*/ 0 w 78006"/>
                <a:gd name="T1" fmla="*/ 24694 h 78005"/>
                <a:gd name="T2" fmla="*/ 7673 w 78006"/>
                <a:gd name="T3" fmla="*/ 44450 h 78005"/>
                <a:gd name="T4" fmla="*/ 30691 w 78006"/>
                <a:gd name="T5" fmla="*/ 41981 h 78005"/>
                <a:gd name="T6" fmla="*/ 46037 w 78006"/>
                <a:gd name="T7" fmla="*/ 19756 h 78005"/>
                <a:gd name="T8" fmla="*/ 33249 w 78006"/>
                <a:gd name="T9" fmla="*/ 0 h 78005"/>
                <a:gd name="T10" fmla="*/ 0 w 78006"/>
                <a:gd name="T11" fmla="*/ 24694 h 78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006" h="78005">
                  <a:moveTo>
                    <a:pt x="0" y="43336"/>
                  </a:moveTo>
                  <a:lnTo>
                    <a:pt x="13001" y="78005"/>
                  </a:lnTo>
                  <a:lnTo>
                    <a:pt x="52004" y="73672"/>
                  </a:lnTo>
                  <a:lnTo>
                    <a:pt x="78006" y="34669"/>
                  </a:lnTo>
                  <a:lnTo>
                    <a:pt x="56338" y="0"/>
                  </a:lnTo>
                  <a:lnTo>
                    <a:pt x="0" y="43336"/>
                  </a:lnTo>
                  <a:close/>
                </a:path>
              </a:pathLst>
            </a:custGeom>
            <a:blipFill dpi="0" rotWithShape="1">
              <a:blip r:embed="rId8"/>
              <a:srcRect/>
              <a:tile tx="0" ty="0" sx="100000" sy="100000" flip="none" algn="tl"/>
            </a:blipFill>
            <a:ln w="3175" cap="flat" cmpd="sng">
              <a:solidFill>
                <a:schemeClr val="tx1"/>
              </a:solidFill>
              <a:prstDash val="solid"/>
              <a:round/>
              <a:headEnd/>
              <a:tailEnd/>
            </a:ln>
          </p:spPr>
          <p:txBody>
            <a:bodyPr anchor="ctr"/>
            <a:lstStyle/>
            <a:p>
              <a:endParaRPr lang="en-US" sz="569"/>
            </a:p>
          </p:txBody>
        </p:sp>
      </p:grpSp>
      <p:pic>
        <p:nvPicPr>
          <p:cNvPr id="188" name="Picture 187"/>
          <p:cNvPicPr>
            <a:picLocks noChangeAspect="1"/>
          </p:cNvPicPr>
          <p:nvPr/>
        </p:nvPicPr>
        <p:blipFill>
          <a:blip r:embed="rId10"/>
          <a:stretch>
            <a:fillRect/>
          </a:stretch>
        </p:blipFill>
        <p:spPr>
          <a:xfrm>
            <a:off x="2902299" y="3299105"/>
            <a:ext cx="1834004" cy="525909"/>
          </a:xfrm>
          <a:prstGeom prst="rect">
            <a:avLst/>
          </a:prstGeom>
        </p:spPr>
      </p:pic>
      <p:pic>
        <p:nvPicPr>
          <p:cNvPr id="190" name="Picture 2" descr="Image result for levee formation lesson">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78" t="58479"/>
          <a:stretch/>
        </p:blipFill>
        <p:spPr bwMode="auto">
          <a:xfrm>
            <a:off x="5053197" y="3401154"/>
            <a:ext cx="1305075" cy="573811"/>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 descr="Image result for levee formation lesson">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78" b="77453"/>
          <a:stretch/>
        </p:blipFill>
        <p:spPr bwMode="auto">
          <a:xfrm>
            <a:off x="5039103" y="3195181"/>
            <a:ext cx="1314327" cy="3138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005556" y="3949197"/>
            <a:ext cx="2399372" cy="267509"/>
          </a:xfrm>
          <a:prstGeom prst="rect">
            <a:avLst/>
          </a:prstGeom>
        </p:spPr>
        <p:txBody>
          <a:bodyPr wrap="square">
            <a:spAutoFit/>
          </a:bodyPr>
          <a:lstStyle/>
          <a:p>
            <a:pPr algn="just"/>
            <a:r>
              <a:rPr lang="en-GB" sz="569" dirty="0"/>
              <a:t>the edge of the river channel. Flooding repeats and there is more deposition so the sediment on the side builds up to form a levee. </a:t>
            </a:r>
          </a:p>
        </p:txBody>
      </p:sp>
      <p:pic>
        <p:nvPicPr>
          <p:cNvPr id="192" name="Picture 191"/>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484976" y="3271631"/>
            <a:ext cx="1585096" cy="549153"/>
          </a:xfrm>
          <a:prstGeom prst="rect">
            <a:avLst/>
          </a:prstGeom>
        </p:spPr>
      </p:pic>
      <p:sp>
        <p:nvSpPr>
          <p:cNvPr id="20" name="Rectangle 19"/>
          <p:cNvSpPr/>
          <p:nvPr/>
        </p:nvSpPr>
        <p:spPr>
          <a:xfrm>
            <a:off x="9022638" y="3254831"/>
            <a:ext cx="883362" cy="617861"/>
          </a:xfrm>
          <a:prstGeom prst="rect">
            <a:avLst/>
          </a:prstGeom>
        </p:spPr>
        <p:txBody>
          <a:bodyPr wrap="square">
            <a:spAutoFit/>
          </a:bodyPr>
          <a:lstStyle/>
          <a:p>
            <a:pPr algn="just"/>
            <a:r>
              <a:rPr lang="en-GB" sz="569" dirty="0"/>
              <a:t>Found at the end of the rivers journey at the lower course where it meets the sea. After the ice age, sea levels increased and low land </a:t>
            </a:r>
          </a:p>
        </p:txBody>
      </p:sp>
      <p:grpSp>
        <p:nvGrpSpPr>
          <p:cNvPr id="10" name="Group 9">
            <a:extLst>
              <a:ext uri="{FF2B5EF4-FFF2-40B4-BE49-F238E27FC236}">
                <a16:creationId xmlns:a16="http://schemas.microsoft.com/office/drawing/2014/main" id="{67608FD1-B3A3-4BEB-B5B7-94008A5CADE6}"/>
              </a:ext>
            </a:extLst>
          </p:cNvPr>
          <p:cNvGrpSpPr/>
          <p:nvPr/>
        </p:nvGrpSpPr>
        <p:grpSpPr>
          <a:xfrm>
            <a:off x="7431025" y="1780830"/>
            <a:ext cx="1102258" cy="544286"/>
            <a:chOff x="1939570" y="996619"/>
            <a:chExt cx="8907184" cy="3982633"/>
          </a:xfrm>
        </p:grpSpPr>
        <p:pic>
          <p:nvPicPr>
            <p:cNvPr id="3" name="Picture 2" descr="Image result for meander cross section">
              <a:extLst>
                <a:ext uri="{FF2B5EF4-FFF2-40B4-BE49-F238E27FC236}">
                  <a16:creationId xmlns:a16="http://schemas.microsoft.com/office/drawing/2014/main" id="{0E5098E9-EF30-4CFE-8DA9-FE277777BCFA}"/>
                </a:ext>
              </a:extLst>
            </p:cNvPr>
            <p:cNvPicPr>
              <a:picLocks noChangeAspect="1" noChangeArrowheads="1"/>
            </p:cNvPicPr>
            <p:nvPr/>
          </p:nvPicPr>
          <p:blipFill rotWithShape="1">
            <a:blip r:embed="rId14" cstate="hqprint">
              <a:extLst>
                <a:ext uri="{28A0092B-C50C-407E-A947-70E740481C1C}">
                  <a14:useLocalDpi xmlns:a14="http://schemas.microsoft.com/office/drawing/2010/main" val="0"/>
                </a:ext>
              </a:extLst>
            </a:blip>
            <a:srcRect/>
            <a:stretch/>
          </p:blipFill>
          <p:spPr bwMode="auto">
            <a:xfrm>
              <a:off x="2688299" y="1322710"/>
              <a:ext cx="6949102" cy="36565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4A072FE-7FA3-4404-A305-E0C2AA1E1DAB}"/>
                </a:ext>
              </a:extLst>
            </p:cNvPr>
            <p:cNvSpPr txBox="1"/>
            <p:nvPr/>
          </p:nvSpPr>
          <p:spPr>
            <a:xfrm>
              <a:off x="7116552" y="1565039"/>
              <a:ext cx="3730202" cy="1589575"/>
            </a:xfrm>
            <a:prstGeom prst="rect">
              <a:avLst/>
            </a:prstGeom>
            <a:noFill/>
          </p:spPr>
          <p:txBody>
            <a:bodyPr wrap="square" rtlCol="0">
              <a:spAutoFit/>
            </a:bodyPr>
            <a:lstStyle/>
            <a:p>
              <a:r>
                <a:rPr lang="en-GB" sz="406" b="1" dirty="0">
                  <a:solidFill>
                    <a:schemeClr val="bg1"/>
                  </a:solidFill>
                  <a:highlight>
                    <a:srgbClr val="FF0000"/>
                  </a:highlight>
                </a:rPr>
                <a:t>inside of bend </a:t>
              </a:r>
            </a:p>
          </p:txBody>
        </p:sp>
        <p:sp>
          <p:nvSpPr>
            <p:cNvPr id="90" name="TextBox 89">
              <a:extLst>
                <a:ext uri="{FF2B5EF4-FFF2-40B4-BE49-F238E27FC236}">
                  <a16:creationId xmlns:a16="http://schemas.microsoft.com/office/drawing/2014/main" id="{AC1B372D-4344-46F4-8DDC-D83D7005866F}"/>
                </a:ext>
              </a:extLst>
            </p:cNvPr>
            <p:cNvSpPr txBox="1"/>
            <p:nvPr/>
          </p:nvSpPr>
          <p:spPr>
            <a:xfrm>
              <a:off x="1939570" y="996619"/>
              <a:ext cx="2412433" cy="2046554"/>
            </a:xfrm>
            <a:prstGeom prst="rect">
              <a:avLst/>
            </a:prstGeom>
            <a:noFill/>
          </p:spPr>
          <p:txBody>
            <a:bodyPr wrap="square" rtlCol="0">
              <a:spAutoFit/>
            </a:bodyPr>
            <a:lstStyle/>
            <a:p>
              <a:r>
                <a:rPr lang="en-GB" sz="406" b="1" dirty="0">
                  <a:solidFill>
                    <a:schemeClr val="bg1"/>
                  </a:solidFill>
                  <a:highlight>
                    <a:srgbClr val="FF0000"/>
                  </a:highlight>
                </a:rPr>
                <a:t>Outside of bend </a:t>
              </a:r>
            </a:p>
          </p:txBody>
        </p:sp>
      </p:grpSp>
      <p:sp>
        <p:nvSpPr>
          <p:cNvPr id="11" name="Rectangle 10">
            <a:extLst>
              <a:ext uri="{FF2B5EF4-FFF2-40B4-BE49-F238E27FC236}">
                <a16:creationId xmlns:a16="http://schemas.microsoft.com/office/drawing/2014/main" id="{12151E59-E750-4DFF-B40A-9828C3B21F86}"/>
              </a:ext>
            </a:extLst>
          </p:cNvPr>
          <p:cNvSpPr/>
          <p:nvPr/>
        </p:nvSpPr>
        <p:spPr>
          <a:xfrm>
            <a:off x="7729562" y="2267377"/>
            <a:ext cx="2173271" cy="904735"/>
          </a:xfrm>
          <a:prstGeom prst="rect">
            <a:avLst/>
          </a:prstGeom>
        </p:spPr>
        <p:txBody>
          <a:bodyPr wrap="square">
            <a:spAutoFit/>
          </a:bodyPr>
          <a:lstStyle/>
          <a:p>
            <a:pPr algn="just"/>
            <a:r>
              <a:rPr lang="en-GB" sz="528" dirty="0"/>
              <a:t>water. This then develops into helicoidal flow (the corkscrew motion of the water in the river). There is more erosion around the outside of the river bend as the river has more energy because it is deeper this  undercutting and erosion creates a </a:t>
            </a:r>
            <a:r>
              <a:rPr lang="en-GB" sz="528" b="1" dirty="0"/>
              <a:t>river</a:t>
            </a:r>
            <a:r>
              <a:rPr lang="en-GB" sz="528" dirty="0"/>
              <a:t> </a:t>
            </a:r>
            <a:r>
              <a:rPr lang="en-GB" sz="528" b="1" dirty="0"/>
              <a:t>cliff</a:t>
            </a:r>
            <a:r>
              <a:rPr lang="en-GB" sz="528" dirty="0"/>
              <a:t>. There is deposition on the inside of the bend as the river has less energy as it is shallow and there is more friction resulting in a slip off slope. The meander loop becomes tight because of lateral erosion. The river floods and takes a short cut straight across the meander. This repeats, river makes a new straight channel. The meander is cut off by deposited sediment to leave an </a:t>
            </a:r>
            <a:r>
              <a:rPr lang="en-GB" sz="528" b="1" dirty="0"/>
              <a:t>oxbow lake</a:t>
            </a:r>
            <a:r>
              <a:rPr lang="en-GB" sz="528" dirty="0"/>
              <a:t>.  </a:t>
            </a:r>
          </a:p>
        </p:txBody>
      </p:sp>
      <p:pic>
        <p:nvPicPr>
          <p:cNvPr id="94" name="Picture 4" descr="Image result for river long profile">
            <a:extLst>
              <a:ext uri="{FF2B5EF4-FFF2-40B4-BE49-F238E27FC236}">
                <a16:creationId xmlns:a16="http://schemas.microsoft.com/office/drawing/2014/main" id="{902A1325-5875-4E34-9218-2175093DD186}"/>
              </a:ext>
            </a:extLst>
          </p:cNvPr>
          <p:cNvPicPr>
            <a:picLocks noChangeAspect="1" noChangeArrowheads="1"/>
          </p:cNvPicPr>
          <p:nvPr/>
        </p:nvPicPr>
        <p:blipFill rotWithShape="1">
          <a:blip r:embed="rId15" cstate="hqprint">
            <a:extLst>
              <a:ext uri="{28A0092B-C50C-407E-A947-70E740481C1C}">
                <a14:useLocalDpi xmlns:a14="http://schemas.microsoft.com/office/drawing/2010/main" val="0"/>
              </a:ext>
            </a:extLst>
          </a:blip>
          <a:srcRect l="301" t="4803" b="45723"/>
          <a:stretch/>
        </p:blipFill>
        <p:spPr bwMode="auto">
          <a:xfrm>
            <a:off x="5134937" y="835197"/>
            <a:ext cx="2227476" cy="8509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0C5D6B6-F607-472C-BACB-BF625521969B}"/>
              </a:ext>
            </a:extLst>
          </p:cNvPr>
          <p:cNvSpPr txBox="1"/>
          <p:nvPr/>
        </p:nvSpPr>
        <p:spPr>
          <a:xfrm>
            <a:off x="5005556" y="932689"/>
            <a:ext cx="459427" cy="204800"/>
          </a:xfrm>
          <a:prstGeom prst="rect">
            <a:avLst/>
          </a:prstGeom>
          <a:noFill/>
        </p:spPr>
        <p:txBody>
          <a:bodyPr wrap="square" rtlCol="0">
            <a:spAutoFit/>
          </a:bodyPr>
          <a:lstStyle/>
          <a:p>
            <a:r>
              <a:rPr lang="en-GB" sz="731" dirty="0">
                <a:solidFill>
                  <a:srgbClr val="FF0000"/>
                </a:solidFill>
              </a:rPr>
              <a:t>Source</a:t>
            </a:r>
          </a:p>
        </p:txBody>
      </p:sp>
      <p:grpSp>
        <p:nvGrpSpPr>
          <p:cNvPr id="22" name="Group 21">
            <a:extLst>
              <a:ext uri="{FF2B5EF4-FFF2-40B4-BE49-F238E27FC236}">
                <a16:creationId xmlns:a16="http://schemas.microsoft.com/office/drawing/2014/main" id="{E22E3B49-10A9-40D1-914E-FC19B5EE1988}"/>
              </a:ext>
            </a:extLst>
          </p:cNvPr>
          <p:cNvGrpSpPr/>
          <p:nvPr/>
        </p:nvGrpSpPr>
        <p:grpSpPr>
          <a:xfrm>
            <a:off x="8255966" y="772709"/>
            <a:ext cx="1596252" cy="524927"/>
            <a:chOff x="9240005" y="163465"/>
            <a:chExt cx="2238807" cy="726648"/>
          </a:xfrm>
        </p:grpSpPr>
        <p:pic>
          <p:nvPicPr>
            <p:cNvPr id="12" name="Picture 4" descr="Image result for river long profile">
              <a:extLst>
                <a:ext uri="{FF2B5EF4-FFF2-40B4-BE49-F238E27FC236}">
                  <a16:creationId xmlns:a16="http://schemas.microsoft.com/office/drawing/2014/main" id="{42F2C242-C5C8-4054-B157-5B48AE99192D}"/>
                </a:ext>
              </a:extLst>
            </p:cNvPr>
            <p:cNvPicPr>
              <a:picLocks noChangeAspect="1" noChangeArrowheads="1"/>
            </p:cNvPicPr>
            <p:nvPr/>
          </p:nvPicPr>
          <p:blipFill rotWithShape="1">
            <a:blip r:embed="rId15" cstate="hqprint">
              <a:extLst>
                <a:ext uri="{28A0092B-C50C-407E-A947-70E740481C1C}">
                  <a14:useLocalDpi xmlns:a14="http://schemas.microsoft.com/office/drawing/2010/main" val="0"/>
                </a:ext>
              </a:extLst>
            </a:blip>
            <a:srcRect l="1424" t="53814" r="9304" b="9722"/>
            <a:stretch/>
          </p:blipFill>
          <p:spPr bwMode="auto">
            <a:xfrm>
              <a:off x="9313332" y="237384"/>
              <a:ext cx="2075739" cy="652729"/>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Image result for river long profile">
              <a:extLst>
                <a:ext uri="{FF2B5EF4-FFF2-40B4-BE49-F238E27FC236}">
                  <a16:creationId xmlns:a16="http://schemas.microsoft.com/office/drawing/2014/main" id="{11EF85AC-3D4C-4C1E-B33B-2613CAAD11E0}"/>
                </a:ext>
              </a:extLst>
            </p:cNvPr>
            <p:cNvPicPr>
              <a:picLocks noChangeAspect="1" noChangeArrowheads="1"/>
            </p:cNvPicPr>
            <p:nvPr/>
          </p:nvPicPr>
          <p:blipFill rotWithShape="1">
            <a:blip r:embed="rId16"/>
            <a:srcRect/>
            <a:stretch/>
          </p:blipFill>
          <p:spPr bwMode="auto">
            <a:xfrm>
              <a:off x="9240005" y="163465"/>
              <a:ext cx="2238807" cy="73983"/>
            </a:xfrm>
            <a:prstGeom prst="rect">
              <a:avLst/>
            </a:prstGeom>
            <a:noFill/>
            <a:extLst>
              <a:ext uri="{909E8E84-426E-40DD-AFC4-6F175D3DCCD1}">
                <a14:hiddenFill xmlns:a14="http://schemas.microsoft.com/office/drawing/2010/main">
                  <a:solidFill>
                    <a:srgbClr val="FFFFFF"/>
                  </a:solidFill>
                </a14:hiddenFill>
              </a:ext>
            </a:extLst>
          </p:spPr>
        </p:pic>
      </p:grpSp>
      <p:sp>
        <p:nvSpPr>
          <p:cNvPr id="96" name="TextBox 95">
            <a:extLst>
              <a:ext uri="{FF2B5EF4-FFF2-40B4-BE49-F238E27FC236}">
                <a16:creationId xmlns:a16="http://schemas.microsoft.com/office/drawing/2014/main" id="{4DBC8401-FFE9-46BF-A803-D8E9B88F1531}"/>
              </a:ext>
            </a:extLst>
          </p:cNvPr>
          <p:cNvSpPr txBox="1"/>
          <p:nvPr/>
        </p:nvSpPr>
        <p:spPr>
          <a:xfrm>
            <a:off x="7026145" y="1340307"/>
            <a:ext cx="459427" cy="204800"/>
          </a:xfrm>
          <a:prstGeom prst="rect">
            <a:avLst/>
          </a:prstGeom>
          <a:noFill/>
        </p:spPr>
        <p:txBody>
          <a:bodyPr wrap="square" rtlCol="0">
            <a:spAutoFit/>
          </a:bodyPr>
          <a:lstStyle/>
          <a:p>
            <a:r>
              <a:rPr lang="en-GB" sz="731" dirty="0">
                <a:solidFill>
                  <a:srgbClr val="FF0000"/>
                </a:solidFill>
              </a:rPr>
              <a:t>Mouth</a:t>
            </a:r>
          </a:p>
        </p:txBody>
      </p:sp>
      <p:sp>
        <p:nvSpPr>
          <p:cNvPr id="23" name="Rectangle 22">
            <a:extLst>
              <a:ext uri="{FF2B5EF4-FFF2-40B4-BE49-F238E27FC236}">
                <a16:creationId xmlns:a16="http://schemas.microsoft.com/office/drawing/2014/main" id="{C2E2C0C1-7AB4-46E7-B0CF-8B0F9A54F557}"/>
              </a:ext>
            </a:extLst>
          </p:cNvPr>
          <p:cNvSpPr/>
          <p:nvPr/>
        </p:nvSpPr>
        <p:spPr>
          <a:xfrm>
            <a:off x="7442107" y="744732"/>
            <a:ext cx="900486" cy="643959"/>
          </a:xfrm>
          <a:prstGeom prst="rect">
            <a:avLst/>
          </a:prstGeom>
        </p:spPr>
        <p:txBody>
          <a:bodyPr wrap="square">
            <a:spAutoFit/>
          </a:bodyPr>
          <a:lstStyle/>
          <a:p>
            <a:pPr algn="just">
              <a:lnSpc>
                <a:spcPct val="90000"/>
              </a:lnSpc>
            </a:pPr>
            <a:r>
              <a:rPr lang="en-GB" sz="569" dirty="0"/>
              <a:t>The upper course is V shaped due to vertical erosion. The velocity here is slowest due to the rough and uneven river bed. As you move into the middle course</a:t>
            </a:r>
          </a:p>
        </p:txBody>
      </p:sp>
      <p:sp>
        <p:nvSpPr>
          <p:cNvPr id="24" name="Rectangle 23">
            <a:extLst>
              <a:ext uri="{FF2B5EF4-FFF2-40B4-BE49-F238E27FC236}">
                <a16:creationId xmlns:a16="http://schemas.microsoft.com/office/drawing/2014/main" id="{D0B13D8B-E496-49C8-A033-5174EC5E3FE3}"/>
              </a:ext>
            </a:extLst>
          </p:cNvPr>
          <p:cNvSpPr/>
          <p:nvPr/>
        </p:nvSpPr>
        <p:spPr>
          <a:xfrm>
            <a:off x="2534886" y="3786357"/>
            <a:ext cx="2398069" cy="530273"/>
          </a:xfrm>
          <a:prstGeom prst="rect">
            <a:avLst/>
          </a:prstGeom>
        </p:spPr>
        <p:txBody>
          <a:bodyPr wrap="square">
            <a:spAutoFit/>
          </a:bodyPr>
          <a:lstStyle/>
          <a:p>
            <a:pPr algn="just"/>
            <a:r>
              <a:rPr lang="en-GB" sz="569" dirty="0"/>
              <a:t>Found in the lower course, flood plains are large areas of flat land on each side of the river that are flooded. They are made up of layers of sediment that is deposited when the river floods and looses energy; this is due to friction on the land and therefore depositing sediment. After each flood, the floodplain gets higher as sediment is deposited (dropped). </a:t>
            </a:r>
          </a:p>
        </p:txBody>
      </p:sp>
      <p:sp>
        <p:nvSpPr>
          <p:cNvPr id="25" name="Rectangle 24">
            <a:extLst>
              <a:ext uri="{FF2B5EF4-FFF2-40B4-BE49-F238E27FC236}">
                <a16:creationId xmlns:a16="http://schemas.microsoft.com/office/drawing/2014/main" id="{38A97E58-9491-41D6-A5C8-26085D9DB7D6}"/>
              </a:ext>
            </a:extLst>
          </p:cNvPr>
          <p:cNvSpPr/>
          <p:nvPr/>
        </p:nvSpPr>
        <p:spPr>
          <a:xfrm>
            <a:off x="7454732" y="3794792"/>
            <a:ext cx="2364533" cy="442685"/>
          </a:xfrm>
          <a:prstGeom prst="rect">
            <a:avLst/>
          </a:prstGeom>
        </p:spPr>
        <p:txBody>
          <a:bodyPr wrap="square">
            <a:spAutoFit/>
          </a:bodyPr>
          <a:lstStyle/>
          <a:p>
            <a:pPr algn="just"/>
            <a:r>
              <a:rPr lang="en-GB" sz="569" dirty="0"/>
              <a:t>and low land at the river mouth was flooded creating estuaries. Also, when the seas tide comes in and meets the river water the river looses it’s energy and deposits the last pieces of find sediment it is carrying making mudflats.</a:t>
            </a:r>
            <a:endParaRPr lang="en-GB" sz="569" u="sng" dirty="0"/>
          </a:p>
        </p:txBody>
      </p:sp>
      <p:pic>
        <p:nvPicPr>
          <p:cNvPr id="113" name="Picture 4" descr="Image result for black bone clip art">
            <a:extLst>
              <a:ext uri="{FF2B5EF4-FFF2-40B4-BE49-F238E27FC236}">
                <a16:creationId xmlns:a16="http://schemas.microsoft.com/office/drawing/2014/main" id="{814A7E41-34BA-4CC3-AA3A-96A92F4614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0066">
            <a:off x="2018737" y="2916692"/>
            <a:ext cx="573069" cy="29437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BCCEE2C1-68FD-4F05-95C5-517D1C604CA6}"/>
              </a:ext>
            </a:extLst>
          </p:cNvPr>
          <p:cNvSpPr/>
          <p:nvPr/>
        </p:nvSpPr>
        <p:spPr>
          <a:xfrm>
            <a:off x="3699324" y="4465859"/>
            <a:ext cx="1562326" cy="1844095"/>
          </a:xfrm>
          <a:prstGeom prst="rect">
            <a:avLst/>
          </a:prstGeom>
        </p:spPr>
        <p:txBody>
          <a:bodyPr wrap="square">
            <a:spAutoFit/>
          </a:bodyPr>
          <a:lstStyle/>
          <a:p>
            <a:pPr algn="just"/>
            <a:r>
              <a:rPr lang="en-GB" sz="569" b="1" dirty="0"/>
              <a:t>Dams </a:t>
            </a:r>
            <a:r>
              <a:rPr lang="en-GB" sz="569" dirty="0"/>
              <a:t>– giant wall across the river to stop / control the river flow </a:t>
            </a:r>
          </a:p>
          <a:p>
            <a:pPr marL="139303" indent="-139303" algn="just">
              <a:buClr>
                <a:srgbClr val="00B050"/>
              </a:buClr>
              <a:buFont typeface="Wingdings" panose="05000000000000000000" pitchFamily="2" charset="2"/>
              <a:buChar char="ü"/>
            </a:pPr>
            <a:r>
              <a:rPr lang="en-GB" sz="569" dirty="0">
                <a:solidFill>
                  <a:srgbClr val="00B050"/>
                </a:solidFill>
              </a:rPr>
              <a:t>Hydro electric power from the lake behind </a:t>
            </a:r>
          </a:p>
          <a:p>
            <a:pPr marL="139303" indent="-139303" algn="just">
              <a:buFont typeface="Calibri" panose="020F0502020204030204" pitchFamily="34" charset="0"/>
              <a:buChar char="×"/>
            </a:pPr>
            <a:r>
              <a:rPr lang="en-GB" sz="569" dirty="0">
                <a:solidFill>
                  <a:srgbClr val="FF0000"/>
                </a:solidFill>
              </a:rPr>
              <a:t>Expensive at £1 billion!</a:t>
            </a:r>
          </a:p>
          <a:p>
            <a:pPr marL="139303" indent="-139303" algn="just">
              <a:buFont typeface="Calibri" panose="020F0502020204030204" pitchFamily="34" charset="0"/>
              <a:buChar char="×"/>
            </a:pPr>
            <a:endParaRPr lang="en-GB" sz="569" dirty="0">
              <a:solidFill>
                <a:srgbClr val="FF0000"/>
              </a:solidFill>
            </a:endParaRPr>
          </a:p>
          <a:p>
            <a:pPr algn="just"/>
            <a:r>
              <a:rPr lang="en-GB" sz="569" b="1" dirty="0"/>
              <a:t>Levees </a:t>
            </a:r>
            <a:r>
              <a:rPr lang="en-GB" sz="569" dirty="0"/>
              <a:t>– man made raised river banks so the river can hold more water </a:t>
            </a:r>
          </a:p>
          <a:p>
            <a:pPr marL="139303" indent="-139303" algn="just">
              <a:buClr>
                <a:srgbClr val="00B050"/>
              </a:buClr>
              <a:buFont typeface="Wingdings" panose="05000000000000000000" pitchFamily="2" charset="2"/>
              <a:buChar char="ü"/>
            </a:pPr>
            <a:r>
              <a:rPr lang="en-GB" sz="569" dirty="0">
                <a:solidFill>
                  <a:srgbClr val="00B050"/>
                </a:solidFill>
              </a:rPr>
              <a:t>Look more natural if they are covered in grass </a:t>
            </a:r>
          </a:p>
          <a:p>
            <a:pPr marL="139303" indent="-139303" algn="just">
              <a:buFont typeface="Calibri" panose="020F0502020204030204" pitchFamily="34" charset="0"/>
              <a:buChar char="×"/>
            </a:pPr>
            <a:r>
              <a:rPr lang="en-GB" sz="569" dirty="0">
                <a:solidFill>
                  <a:srgbClr val="FF0000"/>
                </a:solidFill>
              </a:rPr>
              <a:t>Water can rise higher than the level and still cause flooding </a:t>
            </a:r>
          </a:p>
          <a:p>
            <a:pPr marL="139303" indent="-139303" algn="just">
              <a:buFont typeface="Calibri" panose="020F0502020204030204" pitchFamily="34" charset="0"/>
              <a:buChar char="×"/>
            </a:pPr>
            <a:endParaRPr lang="en-GB" sz="569" dirty="0">
              <a:solidFill>
                <a:srgbClr val="FF0000"/>
              </a:solidFill>
            </a:endParaRPr>
          </a:p>
          <a:p>
            <a:pPr algn="just"/>
            <a:r>
              <a:rPr lang="en-GB" sz="569" b="1" dirty="0"/>
              <a:t>Flood relief channel</a:t>
            </a:r>
            <a:r>
              <a:rPr lang="en-GB" sz="569" dirty="0"/>
              <a:t>– a separate river is made so that water can be split between the two rivers and then meet up again </a:t>
            </a:r>
          </a:p>
          <a:p>
            <a:pPr marL="139303" indent="-139303" algn="just">
              <a:buClr>
                <a:srgbClr val="00B050"/>
              </a:buClr>
              <a:buFont typeface="Wingdings" panose="05000000000000000000" pitchFamily="2" charset="2"/>
              <a:buChar char="ü"/>
            </a:pPr>
            <a:r>
              <a:rPr lang="en-GB" sz="569" dirty="0">
                <a:solidFill>
                  <a:srgbClr val="00B050"/>
                </a:solidFill>
              </a:rPr>
              <a:t>Creates new habitats around the new river </a:t>
            </a:r>
          </a:p>
          <a:p>
            <a:pPr marL="139303" indent="-139303" algn="just">
              <a:buFont typeface="Calibri" panose="020F0502020204030204" pitchFamily="34" charset="0"/>
              <a:buChar char="×"/>
            </a:pPr>
            <a:r>
              <a:rPr lang="en-GB" sz="569" dirty="0">
                <a:solidFill>
                  <a:srgbClr val="FF0000"/>
                </a:solidFill>
              </a:rPr>
              <a:t>Increases flooding down river when they meet up again</a:t>
            </a:r>
          </a:p>
        </p:txBody>
      </p:sp>
      <p:pic>
        <p:nvPicPr>
          <p:cNvPr id="1030" name="Picture 6" descr="Image result for dam">
            <a:extLst>
              <a:ext uri="{FF2B5EF4-FFF2-40B4-BE49-F238E27FC236}">
                <a16:creationId xmlns:a16="http://schemas.microsoft.com/office/drawing/2014/main" id="{0ADA1081-716C-4388-8422-CF5F2ABC617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67032" y="4469195"/>
            <a:ext cx="682456" cy="392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iver levees">
            <a:extLst>
              <a:ext uri="{FF2B5EF4-FFF2-40B4-BE49-F238E27FC236}">
                <a16:creationId xmlns:a16="http://schemas.microsoft.com/office/drawing/2014/main" id="{C00C639A-7CD1-48C9-805D-B72DFAC9C5D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67032" y="4948795"/>
            <a:ext cx="682456" cy="5115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lood relief channel">
            <a:extLst>
              <a:ext uri="{FF2B5EF4-FFF2-40B4-BE49-F238E27FC236}">
                <a16:creationId xmlns:a16="http://schemas.microsoft.com/office/drawing/2014/main" id="{90BA3EB1-B550-491A-B186-CB051364C31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91082" y="5508942"/>
            <a:ext cx="643209" cy="40326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A62173EB-C30B-40EA-9524-47EB66ADE713}"/>
              </a:ext>
            </a:extLst>
          </p:cNvPr>
          <p:cNvSpPr/>
          <p:nvPr/>
        </p:nvSpPr>
        <p:spPr>
          <a:xfrm>
            <a:off x="6042459" y="4463912"/>
            <a:ext cx="1554958" cy="1756506"/>
          </a:xfrm>
          <a:prstGeom prst="rect">
            <a:avLst/>
          </a:prstGeom>
        </p:spPr>
        <p:txBody>
          <a:bodyPr wrap="square">
            <a:spAutoFit/>
          </a:bodyPr>
          <a:lstStyle/>
          <a:p>
            <a:pPr algn="just"/>
            <a:r>
              <a:rPr lang="en-GB" sz="569" b="1" dirty="0"/>
              <a:t>Afforestation</a:t>
            </a:r>
            <a:r>
              <a:rPr lang="en-GB" sz="569" dirty="0"/>
              <a:t>- planting trees to absorb and soak up the rain water </a:t>
            </a:r>
          </a:p>
          <a:p>
            <a:pPr marL="139303" indent="-139303" algn="just">
              <a:buClr>
                <a:srgbClr val="00B050"/>
              </a:buClr>
              <a:buFont typeface="Wingdings" panose="05000000000000000000" pitchFamily="2" charset="2"/>
              <a:buChar char="ü"/>
            </a:pPr>
            <a:r>
              <a:rPr lang="en-GB" sz="569" dirty="0">
                <a:solidFill>
                  <a:srgbClr val="00B050"/>
                </a:solidFill>
              </a:rPr>
              <a:t>Creates new habitats </a:t>
            </a:r>
          </a:p>
          <a:p>
            <a:pPr marL="139303" indent="-139303" algn="just">
              <a:buFont typeface="Calibri" panose="020F0502020204030204" pitchFamily="34" charset="0"/>
              <a:buChar char="×"/>
            </a:pPr>
            <a:r>
              <a:rPr lang="en-GB" sz="569" dirty="0">
                <a:solidFill>
                  <a:srgbClr val="FF0000"/>
                </a:solidFill>
              </a:rPr>
              <a:t>Takes up a lot of land and is not good in urban areas</a:t>
            </a:r>
          </a:p>
          <a:p>
            <a:pPr marL="139303" indent="-139303" algn="just">
              <a:buFont typeface="Calibri" panose="020F0502020204030204" pitchFamily="34" charset="0"/>
              <a:buChar char="×"/>
            </a:pPr>
            <a:endParaRPr lang="en-GB" sz="569" dirty="0">
              <a:solidFill>
                <a:srgbClr val="FF0000"/>
              </a:solidFill>
            </a:endParaRPr>
          </a:p>
          <a:p>
            <a:pPr algn="just"/>
            <a:r>
              <a:rPr lang="en-US" sz="569" b="1" dirty="0">
                <a:latin typeface="Calibri" charset="0"/>
                <a:ea typeface="Calibri" charset="0"/>
                <a:cs typeface="Calibri" charset="0"/>
              </a:rPr>
              <a:t>Flood plain zoning – </a:t>
            </a:r>
            <a:r>
              <a:rPr lang="en-GB" sz="569" dirty="0">
                <a:latin typeface="Calibri" charset="0"/>
                <a:ea typeface="Calibri" charset="0"/>
                <a:cs typeface="Calibri" charset="0"/>
              </a:rPr>
              <a:t>land is organised so that areas near the river that are at risk are not built on </a:t>
            </a:r>
            <a:endParaRPr lang="en-GB" sz="569" dirty="0"/>
          </a:p>
          <a:p>
            <a:pPr marL="139303" indent="-139303" algn="just">
              <a:buClr>
                <a:srgbClr val="00B050"/>
              </a:buClr>
              <a:buFont typeface="Wingdings" panose="05000000000000000000" pitchFamily="2" charset="2"/>
              <a:buChar char="ü"/>
            </a:pPr>
            <a:r>
              <a:rPr lang="en-GB" sz="569" dirty="0"/>
              <a:t> </a:t>
            </a:r>
            <a:r>
              <a:rPr lang="en-GB" sz="569" dirty="0">
                <a:solidFill>
                  <a:srgbClr val="00B050"/>
                </a:solidFill>
              </a:rPr>
              <a:t>Keeps green spaces in urban areas </a:t>
            </a:r>
          </a:p>
          <a:p>
            <a:pPr marL="139303" indent="-139303" algn="just">
              <a:buFont typeface="Calibri" panose="020F0502020204030204" pitchFamily="34" charset="0"/>
              <a:buChar char="×"/>
            </a:pPr>
            <a:r>
              <a:rPr lang="en-GB" sz="569" dirty="0">
                <a:solidFill>
                  <a:srgbClr val="FF0000"/>
                </a:solidFill>
              </a:rPr>
              <a:t>Many cities have already been built near the river and this cannot be changed</a:t>
            </a:r>
          </a:p>
          <a:p>
            <a:pPr marL="139303" indent="-139303" algn="just">
              <a:buFont typeface="Calibri" panose="020F0502020204030204" pitchFamily="34" charset="0"/>
              <a:buChar char="×"/>
            </a:pPr>
            <a:endParaRPr lang="en-GB" sz="569" dirty="0">
              <a:solidFill>
                <a:srgbClr val="FF0000"/>
              </a:solidFill>
            </a:endParaRPr>
          </a:p>
          <a:p>
            <a:pPr algn="just"/>
            <a:r>
              <a:rPr lang="en-GB" sz="569" b="1" dirty="0"/>
              <a:t>Flood warning </a:t>
            </a:r>
            <a:r>
              <a:rPr lang="en-GB" sz="569" dirty="0"/>
              <a:t>– warning people that a flood is going to happen so people can prepare</a:t>
            </a:r>
          </a:p>
          <a:p>
            <a:pPr marL="139303" indent="-139303" algn="just">
              <a:buClr>
                <a:srgbClr val="00B050"/>
              </a:buClr>
              <a:buFont typeface="Wingdings" panose="05000000000000000000" pitchFamily="2" charset="2"/>
              <a:buChar char="ü"/>
            </a:pPr>
            <a:r>
              <a:rPr lang="en-GB" sz="569" dirty="0"/>
              <a:t> </a:t>
            </a:r>
            <a:r>
              <a:rPr lang="en-GB" sz="569" dirty="0">
                <a:solidFill>
                  <a:srgbClr val="00B050"/>
                </a:solidFill>
              </a:rPr>
              <a:t>cheaper as people can save their belongings </a:t>
            </a:r>
          </a:p>
          <a:p>
            <a:pPr marL="139303" indent="-139303" algn="just">
              <a:buFont typeface="Calibri" panose="020F0502020204030204" pitchFamily="34" charset="0"/>
              <a:buChar char="×"/>
            </a:pPr>
            <a:r>
              <a:rPr lang="en-GB" sz="569" dirty="0">
                <a:solidFill>
                  <a:srgbClr val="FF0000"/>
                </a:solidFill>
              </a:rPr>
              <a:t>The flood still occurs and damages the buildings which costs money </a:t>
            </a:r>
          </a:p>
        </p:txBody>
      </p:sp>
      <p:pic>
        <p:nvPicPr>
          <p:cNvPr id="1036" name="Picture 12" descr="Image result for river afforestation">
            <a:extLst>
              <a:ext uri="{FF2B5EF4-FFF2-40B4-BE49-F238E27FC236}">
                <a16:creationId xmlns:a16="http://schemas.microsoft.com/office/drawing/2014/main" id="{0E13AC27-9074-4A2E-8868-F7EBB58DB3B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79472" y="4491571"/>
            <a:ext cx="708898" cy="4959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flood plain zoning">
            <a:extLst>
              <a:ext uri="{FF2B5EF4-FFF2-40B4-BE49-F238E27FC236}">
                <a16:creationId xmlns:a16="http://schemas.microsoft.com/office/drawing/2014/main" id="{81D7893E-1A01-443B-A339-A60B20D462FE}"/>
              </a:ext>
            </a:extLst>
          </p:cNvPr>
          <p:cNvPicPr>
            <a:picLocks noChangeAspect="1" noChangeArrowheads="1"/>
          </p:cNvPicPr>
          <p:nvPr/>
        </p:nvPicPr>
        <p:blipFill rotWithShape="1">
          <a:blip r:embed="rId21" cstate="hqprint">
            <a:extLst>
              <a:ext uri="{28A0092B-C50C-407E-A947-70E740481C1C}">
                <a14:useLocalDpi xmlns:a14="http://schemas.microsoft.com/office/drawing/2010/main" val="0"/>
              </a:ext>
            </a:extLst>
          </a:blip>
          <a:srcRect/>
          <a:stretch/>
        </p:blipFill>
        <p:spPr bwMode="auto">
          <a:xfrm>
            <a:off x="5335658" y="5032261"/>
            <a:ext cx="771700" cy="5196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flood warning news">
            <a:extLst>
              <a:ext uri="{FF2B5EF4-FFF2-40B4-BE49-F238E27FC236}">
                <a16:creationId xmlns:a16="http://schemas.microsoft.com/office/drawing/2014/main" id="{1FFC08BA-DA06-4094-ADE7-55FA236C990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69028" y="5654397"/>
            <a:ext cx="743248" cy="461914"/>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52BF2E77-1C77-4EFB-921B-452193012CDE}"/>
              </a:ext>
            </a:extLst>
          </p:cNvPr>
          <p:cNvSpPr/>
          <p:nvPr/>
        </p:nvSpPr>
        <p:spPr>
          <a:xfrm>
            <a:off x="7612736" y="5159354"/>
            <a:ext cx="931864" cy="1055802"/>
          </a:xfrm>
          <a:prstGeom prst="rect">
            <a:avLst/>
          </a:prstGeom>
        </p:spPr>
        <p:txBody>
          <a:bodyPr wrap="square">
            <a:spAutoFit/>
          </a:bodyPr>
          <a:lstStyle/>
          <a:p>
            <a:pPr algn="just"/>
            <a:r>
              <a:rPr lang="en-GB" sz="569" b="1" dirty="0">
                <a:solidFill>
                  <a:srgbClr val="00B050"/>
                </a:solidFill>
              </a:rPr>
              <a:t>Advantages? </a:t>
            </a:r>
          </a:p>
          <a:p>
            <a:pPr algn="just"/>
            <a:r>
              <a:rPr lang="en-GB" sz="569" dirty="0">
                <a:solidFill>
                  <a:srgbClr val="00B050"/>
                </a:solidFill>
              </a:rPr>
              <a:t>Protects the town and homes, created areas for wildlife overall reducing flood risk </a:t>
            </a:r>
          </a:p>
          <a:p>
            <a:pPr algn="just"/>
            <a:r>
              <a:rPr lang="en-GB" sz="569" b="1" dirty="0">
                <a:solidFill>
                  <a:srgbClr val="FF0000"/>
                </a:solidFill>
              </a:rPr>
              <a:t>Disadvantages? </a:t>
            </a:r>
          </a:p>
          <a:p>
            <a:pPr algn="just"/>
            <a:r>
              <a:rPr lang="en-GB" sz="569" dirty="0">
                <a:solidFill>
                  <a:srgbClr val="FF0000"/>
                </a:solidFill>
              </a:rPr>
              <a:t>Increased risk of flooding </a:t>
            </a:r>
          </a:p>
          <a:p>
            <a:r>
              <a:rPr lang="en-GB" sz="569" dirty="0">
                <a:solidFill>
                  <a:srgbClr val="FF0000"/>
                </a:solidFill>
              </a:rPr>
              <a:t>Elsewhere</a:t>
            </a:r>
          </a:p>
          <a:p>
            <a:r>
              <a:rPr lang="en-GB" sz="569" dirty="0">
                <a:solidFill>
                  <a:srgbClr val="FF0000"/>
                </a:solidFill>
              </a:rPr>
              <a:t>Costs </a:t>
            </a:r>
          </a:p>
          <a:p>
            <a:r>
              <a:rPr lang="en-GB" sz="569" dirty="0">
                <a:solidFill>
                  <a:srgbClr val="FF0000"/>
                </a:solidFill>
              </a:rPr>
              <a:t>Visual impact of walls</a:t>
            </a:r>
          </a:p>
          <a:p>
            <a:r>
              <a:rPr lang="en-GB" sz="569" dirty="0">
                <a:solidFill>
                  <a:srgbClr val="FF0000"/>
                </a:solidFill>
              </a:rPr>
              <a:t>Urbanisation continues  </a:t>
            </a:r>
          </a:p>
        </p:txBody>
      </p:sp>
      <p:sp>
        <p:nvSpPr>
          <p:cNvPr id="112" name="TextBox 111">
            <a:extLst>
              <a:ext uri="{FF2B5EF4-FFF2-40B4-BE49-F238E27FC236}">
                <a16:creationId xmlns:a16="http://schemas.microsoft.com/office/drawing/2014/main" id="{C765AE18-FC07-40C9-ACD1-4B6D1E01BF19}"/>
              </a:ext>
            </a:extLst>
          </p:cNvPr>
          <p:cNvSpPr txBox="1"/>
          <p:nvPr/>
        </p:nvSpPr>
        <p:spPr>
          <a:xfrm>
            <a:off x="7431822" y="1294744"/>
            <a:ext cx="2387443" cy="486352"/>
          </a:xfrm>
          <a:prstGeom prst="rect">
            <a:avLst/>
          </a:prstGeom>
          <a:noFill/>
        </p:spPr>
        <p:txBody>
          <a:bodyPr wrap="square">
            <a:spAutoFit/>
          </a:bodyPr>
          <a:lstStyle/>
          <a:p>
            <a:pPr algn="just">
              <a:lnSpc>
                <a:spcPct val="90000"/>
              </a:lnSpc>
            </a:pPr>
            <a:r>
              <a:rPr lang="en-GB" sz="569" dirty="0"/>
              <a:t>the cross profile becomes wider due to lateral erosion. The velocity has started to increase due to the larger volume of water in the river. In the lower course the cross profile is at its widest and deepest. The relief here is low and the velocity is higher due to the smooth surface of the river bed meaning there is less friction to slow the river down. </a:t>
            </a:r>
          </a:p>
        </p:txBody>
      </p:sp>
      <p:pic>
        <p:nvPicPr>
          <p:cNvPr id="33" name="Picture 2" descr="Draw a simple diagram to show the formation of an oxbow lake. - Internet  Geography">
            <a:extLst>
              <a:ext uri="{FF2B5EF4-FFF2-40B4-BE49-F238E27FC236}">
                <a16:creationId xmlns:a16="http://schemas.microsoft.com/office/drawing/2014/main" id="{A6A51A48-E1C9-4934-877F-95EDAEE31570}"/>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406" t="15164" r="1984" b="23068"/>
          <a:stretch/>
        </p:blipFill>
        <p:spPr bwMode="auto">
          <a:xfrm rot="5400000">
            <a:off x="7265853" y="2599405"/>
            <a:ext cx="726429" cy="20099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AA582D84-5E86-4A97-9632-1386614B3123}"/>
              </a:ext>
            </a:extLst>
          </p:cNvPr>
          <p:cNvPicPr>
            <a:picLocks noChangeAspect="1"/>
          </p:cNvPicPr>
          <p:nvPr/>
        </p:nvPicPr>
        <p:blipFill>
          <a:blip r:embed="rId24"/>
          <a:stretch>
            <a:fillRect/>
          </a:stretch>
        </p:blipFill>
        <p:spPr>
          <a:xfrm>
            <a:off x="8567739" y="5204578"/>
            <a:ext cx="1220495" cy="939731"/>
          </a:xfrm>
          <a:prstGeom prst="rect">
            <a:avLst/>
          </a:prstGeom>
        </p:spPr>
      </p:pic>
    </p:spTree>
    <p:extLst>
      <p:ext uri="{BB962C8B-B14F-4D97-AF65-F5344CB8AC3E}">
        <p14:creationId xmlns:p14="http://schemas.microsoft.com/office/powerpoint/2010/main" val="274831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778482-FA04-0AA9-F32C-1CC78D9F4E71}"/>
              </a:ext>
            </a:extLst>
          </p:cNvPr>
          <p:cNvSpPr txBox="1"/>
          <p:nvPr/>
        </p:nvSpPr>
        <p:spPr>
          <a:xfrm>
            <a:off x="-59194" y="-9709"/>
            <a:ext cx="7808360" cy="584775"/>
          </a:xfrm>
          <a:prstGeom prst="rect">
            <a:avLst/>
          </a:prstGeom>
          <a:noFill/>
        </p:spPr>
        <p:txBody>
          <a:bodyPr wrap="square" rtlCol="0">
            <a:spAutoFit/>
          </a:bodyPr>
          <a:lstStyle/>
          <a:p>
            <a:r>
              <a:rPr lang="en-GB" sz="1600" b="1" dirty="0">
                <a:solidFill>
                  <a:srgbClr val="81A032"/>
                </a:solidFill>
              </a:rPr>
              <a:t>The Final Countdown – GCSE Geography Resources – Students will be given these as they are released in chunks. QR code takes them to resources with that focus each week.  </a:t>
            </a:r>
          </a:p>
        </p:txBody>
      </p:sp>
      <p:graphicFrame>
        <p:nvGraphicFramePr>
          <p:cNvPr id="5" name="Table 5">
            <a:extLst>
              <a:ext uri="{FF2B5EF4-FFF2-40B4-BE49-F238E27FC236}">
                <a16:creationId xmlns:a16="http://schemas.microsoft.com/office/drawing/2014/main" id="{390B082E-8A16-9D92-DEF1-F8C2FB8BB3BE}"/>
              </a:ext>
            </a:extLst>
          </p:cNvPr>
          <p:cNvGraphicFramePr>
            <a:graphicFrameLocks noGrp="1"/>
          </p:cNvGraphicFramePr>
          <p:nvPr>
            <p:extLst>
              <p:ext uri="{D42A27DB-BD31-4B8C-83A1-F6EECF244321}">
                <p14:modId xmlns:p14="http://schemas.microsoft.com/office/powerpoint/2010/main" val="337851087"/>
              </p:ext>
            </p:extLst>
          </p:nvPr>
        </p:nvGraphicFramePr>
        <p:xfrm>
          <a:off x="309081" y="739738"/>
          <a:ext cx="9369175" cy="5854278"/>
        </p:xfrm>
        <a:graphic>
          <a:graphicData uri="http://schemas.openxmlformats.org/drawingml/2006/table">
            <a:tbl>
              <a:tblPr firstRow="1" bandRow="1">
                <a:tableStyleId>{93296810-A885-4BE3-A3E7-6D5BEEA58F35}</a:tableStyleId>
              </a:tblPr>
              <a:tblGrid>
                <a:gridCol w="892995">
                  <a:extLst>
                    <a:ext uri="{9D8B030D-6E8A-4147-A177-3AD203B41FA5}">
                      <a16:colId xmlns:a16="http://schemas.microsoft.com/office/drawing/2014/main" val="2087993476"/>
                    </a:ext>
                  </a:extLst>
                </a:gridCol>
                <a:gridCol w="924675">
                  <a:extLst>
                    <a:ext uri="{9D8B030D-6E8A-4147-A177-3AD203B41FA5}">
                      <a16:colId xmlns:a16="http://schemas.microsoft.com/office/drawing/2014/main" val="2130067114"/>
                    </a:ext>
                  </a:extLst>
                </a:gridCol>
                <a:gridCol w="1212350">
                  <a:extLst>
                    <a:ext uri="{9D8B030D-6E8A-4147-A177-3AD203B41FA5}">
                      <a16:colId xmlns:a16="http://schemas.microsoft.com/office/drawing/2014/main" val="3602873015"/>
                    </a:ext>
                  </a:extLst>
                </a:gridCol>
                <a:gridCol w="1181528">
                  <a:extLst>
                    <a:ext uri="{9D8B030D-6E8A-4147-A177-3AD203B41FA5}">
                      <a16:colId xmlns:a16="http://schemas.microsoft.com/office/drawing/2014/main" val="118840684"/>
                    </a:ext>
                  </a:extLst>
                </a:gridCol>
                <a:gridCol w="5157627">
                  <a:extLst>
                    <a:ext uri="{9D8B030D-6E8A-4147-A177-3AD203B41FA5}">
                      <a16:colId xmlns:a16="http://schemas.microsoft.com/office/drawing/2014/main" val="1455604405"/>
                    </a:ext>
                  </a:extLst>
                </a:gridCol>
              </a:tblGrid>
              <a:tr h="280192">
                <a:tc>
                  <a:txBody>
                    <a:bodyPr/>
                    <a:lstStyle/>
                    <a:p>
                      <a:pPr algn="ctr"/>
                      <a:r>
                        <a:rPr lang="en-GB" sz="1400" dirty="0"/>
                        <a:t>Week</a:t>
                      </a:r>
                    </a:p>
                  </a:txBody>
                  <a:tcPr>
                    <a:solidFill>
                      <a:srgbClr val="81A032"/>
                    </a:solidFill>
                  </a:tcPr>
                </a:tc>
                <a:tc>
                  <a:txBody>
                    <a:bodyPr/>
                    <a:lstStyle/>
                    <a:p>
                      <a:pPr algn="ctr"/>
                      <a:r>
                        <a:rPr lang="en-GB" sz="1400" dirty="0"/>
                        <a:t>Visit</a:t>
                      </a:r>
                    </a:p>
                  </a:txBody>
                  <a:tcPr>
                    <a:solidFill>
                      <a:srgbClr val="81A032"/>
                    </a:solidFill>
                  </a:tcPr>
                </a:tc>
                <a:tc>
                  <a:txBody>
                    <a:bodyPr/>
                    <a:lstStyle/>
                    <a:p>
                      <a:pPr algn="ctr"/>
                      <a:r>
                        <a:rPr lang="en-GB" sz="1400" dirty="0"/>
                        <a:t>Revise</a:t>
                      </a:r>
                    </a:p>
                  </a:txBody>
                  <a:tcPr>
                    <a:solidFill>
                      <a:srgbClr val="81A032"/>
                    </a:solidFill>
                  </a:tcPr>
                </a:tc>
                <a:tc>
                  <a:txBody>
                    <a:bodyPr/>
                    <a:lstStyle/>
                    <a:p>
                      <a:pPr algn="ctr"/>
                      <a:r>
                        <a:rPr lang="en-GB" sz="1400" dirty="0"/>
                        <a:t>Quiz</a:t>
                      </a:r>
                    </a:p>
                  </a:txBody>
                  <a:tcPr>
                    <a:solidFill>
                      <a:srgbClr val="81A032"/>
                    </a:solidFill>
                  </a:tcPr>
                </a:tc>
                <a:tc>
                  <a:txBody>
                    <a:bodyPr/>
                    <a:lstStyle/>
                    <a:p>
                      <a:r>
                        <a:rPr lang="en-GB" sz="1400" dirty="0"/>
                        <a:t>Exam Question(s) </a:t>
                      </a:r>
                    </a:p>
                  </a:txBody>
                  <a:tcPr>
                    <a:solidFill>
                      <a:srgbClr val="81A032"/>
                    </a:solidFill>
                  </a:tcPr>
                </a:tc>
                <a:extLst>
                  <a:ext uri="{0D108BD9-81ED-4DB2-BD59-A6C34878D82A}">
                    <a16:rowId xmlns:a16="http://schemas.microsoft.com/office/drawing/2014/main" val="559129346"/>
                  </a:ext>
                </a:extLst>
              </a:tr>
              <a:tr h="843986">
                <a:tc>
                  <a:txBody>
                    <a:bodyPr/>
                    <a:lstStyle/>
                    <a:p>
                      <a:pPr algn="ctr"/>
                      <a:r>
                        <a:rPr lang="en-GB" sz="1400" b="1" dirty="0"/>
                        <a:t>1</a:t>
                      </a:r>
                    </a:p>
                    <a:p>
                      <a:pPr algn="ctr"/>
                      <a:r>
                        <a:rPr lang="en-GB" sz="1400" dirty="0"/>
                        <a:t>23/01/23</a:t>
                      </a:r>
                    </a:p>
                  </a:txBody>
                  <a:tcPr anchor="ctr"/>
                </a:tc>
                <a:tc>
                  <a:txBody>
                    <a:bodyPr/>
                    <a:lstStyle/>
                    <a:p>
                      <a:endParaRPr lang="en-GB" dirty="0"/>
                    </a:p>
                  </a:txBody>
                  <a:tcPr/>
                </a:tc>
                <a:tc>
                  <a:txBody>
                    <a:bodyPr/>
                    <a:lstStyle/>
                    <a:p>
                      <a:pPr algn="ctr"/>
                      <a:r>
                        <a:rPr lang="en-GB" sz="1100" dirty="0"/>
                        <a:t>Ecosystems</a:t>
                      </a:r>
                    </a:p>
                    <a:p>
                      <a:pPr algn="ctr"/>
                      <a:r>
                        <a:rPr lang="en-GB" sz="1100" dirty="0"/>
                        <a:t>TRF</a:t>
                      </a:r>
                    </a:p>
                  </a:txBody>
                  <a:tcPr anchor="ctr"/>
                </a:tc>
                <a:tc>
                  <a:txBody>
                    <a:bodyPr/>
                    <a:lstStyle/>
                    <a:p>
                      <a:pPr algn="ctr"/>
                      <a:endParaRPr lang="en-GB" sz="1100" dirty="0"/>
                    </a:p>
                  </a:txBody>
                  <a:tcPr anchor="ctr"/>
                </a:tc>
                <a:tc>
                  <a:txBody>
                    <a:bodyPr/>
                    <a:lstStyle/>
                    <a:p>
                      <a:endParaRPr lang="en-GB" dirty="0"/>
                    </a:p>
                  </a:txBody>
                  <a:tcPr/>
                </a:tc>
                <a:extLst>
                  <a:ext uri="{0D108BD9-81ED-4DB2-BD59-A6C34878D82A}">
                    <a16:rowId xmlns:a16="http://schemas.microsoft.com/office/drawing/2014/main" val="3892576886"/>
                  </a:ext>
                </a:extLst>
              </a:tr>
              <a:tr h="843986">
                <a:tc>
                  <a:txBody>
                    <a:bodyPr/>
                    <a:lstStyle/>
                    <a:p>
                      <a:pPr algn="ctr"/>
                      <a:r>
                        <a:rPr lang="en-GB" sz="1400" b="1" dirty="0"/>
                        <a:t>2</a:t>
                      </a:r>
                    </a:p>
                    <a:p>
                      <a:pPr algn="ctr"/>
                      <a:r>
                        <a:rPr lang="en-GB" sz="1400" dirty="0"/>
                        <a:t>30/01/23</a:t>
                      </a:r>
                    </a:p>
                  </a:txBody>
                  <a:tcPr anchor="ctr"/>
                </a:tc>
                <a:tc>
                  <a:txBody>
                    <a:bodyPr/>
                    <a:lstStyle/>
                    <a:p>
                      <a:endParaRPr lang="en-GB"/>
                    </a:p>
                  </a:txBody>
                  <a:tcPr/>
                </a:tc>
                <a:tc>
                  <a:txBody>
                    <a:bodyPr/>
                    <a:lstStyle/>
                    <a:p>
                      <a:pPr algn="ctr"/>
                      <a:r>
                        <a:rPr lang="en-GB" sz="1100" dirty="0"/>
                        <a:t>Hot Deserts</a:t>
                      </a:r>
                    </a:p>
                  </a:txBody>
                  <a:tcPr anchor="ctr"/>
                </a:tc>
                <a:tc>
                  <a:txBody>
                    <a:bodyPr/>
                    <a:lstStyle/>
                    <a:p>
                      <a:pPr algn="ctr"/>
                      <a:r>
                        <a:rPr lang="en-GB" sz="1100" dirty="0"/>
                        <a:t>Ecosystems</a:t>
                      </a:r>
                    </a:p>
                    <a:p>
                      <a:pPr algn="ctr"/>
                      <a:r>
                        <a:rPr lang="en-GB" sz="1100" dirty="0"/>
                        <a:t>TRF</a:t>
                      </a:r>
                    </a:p>
                  </a:txBody>
                  <a:tcPr anchor="ctr"/>
                </a:tc>
                <a:tc>
                  <a:txBody>
                    <a:bodyPr/>
                    <a:lstStyle/>
                    <a:p>
                      <a:pPr marL="228600" indent="-228600">
                        <a:buAutoNum type="arabicPeriod"/>
                      </a:pPr>
                      <a:r>
                        <a:rPr lang="en-GB" sz="1000" dirty="0"/>
                        <a:t>Using Figure 1 and your own knowledge explain how plants have adapted to the physical conditions of the tropical rainforest. (6)</a:t>
                      </a:r>
                    </a:p>
                    <a:p>
                      <a:pPr marL="228600" indent="-228600">
                        <a:buAutoNum type="arabicPeriod"/>
                      </a:pPr>
                      <a:r>
                        <a:rPr lang="en-GB" sz="1000" dirty="0"/>
                        <a:t>Some economic activities in tropical rainforests have major environmental impacts. To what extent to do you agree? Use Figure 2 and a case study to explain your answer. (9)</a:t>
                      </a:r>
                    </a:p>
                  </a:txBody>
                  <a:tcPr/>
                </a:tc>
                <a:extLst>
                  <a:ext uri="{0D108BD9-81ED-4DB2-BD59-A6C34878D82A}">
                    <a16:rowId xmlns:a16="http://schemas.microsoft.com/office/drawing/2014/main" val="2056992697"/>
                  </a:ext>
                </a:extLst>
              </a:tr>
              <a:tr h="843986">
                <a:tc>
                  <a:txBody>
                    <a:bodyPr/>
                    <a:lstStyle/>
                    <a:p>
                      <a:pPr algn="ctr"/>
                      <a:r>
                        <a:rPr lang="en-GB" sz="1400" b="1" dirty="0"/>
                        <a:t>3</a:t>
                      </a:r>
                    </a:p>
                    <a:p>
                      <a:pPr algn="ctr"/>
                      <a:r>
                        <a:rPr lang="en-GB" sz="1400" dirty="0"/>
                        <a:t>06/02/23</a:t>
                      </a:r>
                    </a:p>
                  </a:txBody>
                  <a:tcPr anchor="ctr"/>
                </a:tc>
                <a:tc>
                  <a:txBody>
                    <a:bodyPr/>
                    <a:lstStyle/>
                    <a:p>
                      <a:endParaRPr lang="en-GB" dirty="0"/>
                    </a:p>
                  </a:txBody>
                  <a:tcPr/>
                </a:tc>
                <a:tc>
                  <a:txBody>
                    <a:bodyPr/>
                    <a:lstStyle/>
                    <a:p>
                      <a:pPr algn="ctr"/>
                      <a:r>
                        <a:rPr lang="en-GB" sz="1100" dirty="0"/>
                        <a:t>Hazards</a:t>
                      </a:r>
                    </a:p>
                    <a:p>
                      <a:pPr algn="ctr"/>
                      <a:r>
                        <a:rPr lang="en-GB" sz="1100" dirty="0"/>
                        <a:t>Tectonic Hazards</a:t>
                      </a:r>
                    </a:p>
                  </a:txBody>
                  <a:tcPr anchor="ctr"/>
                </a:tc>
                <a:tc>
                  <a:txBody>
                    <a:bodyPr/>
                    <a:lstStyle/>
                    <a:p>
                      <a:pPr algn="ctr"/>
                      <a:r>
                        <a:rPr lang="en-GB" sz="1100" dirty="0"/>
                        <a:t>Hot Deserts </a:t>
                      </a:r>
                      <a:br>
                        <a:rPr lang="en-GB" sz="1100" dirty="0"/>
                      </a:br>
                      <a:endParaRPr lang="en-GB" sz="1100" dirty="0"/>
                    </a:p>
                  </a:txBody>
                  <a:tcPr anchor="ct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000" b="0" u="none" strike="noStrike" kern="1200" cap="none" spc="0" normalizeH="0" baseline="0" noProof="0" dirty="0">
                          <a:ln>
                            <a:noFill/>
                          </a:ln>
                          <a:solidFill>
                            <a:prstClr val="black"/>
                          </a:solidFill>
                          <a:effectLst/>
                          <a:uLnTx/>
                          <a:uFillTx/>
                        </a:rPr>
                        <a:t>Using Figure 3 and your own knowledge explain how animals have adapted to survive in a hostile environment you have studied. (6)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000" b="0" u="none" strike="noStrike" kern="1200" cap="none" spc="0" normalizeH="0" baseline="0" noProof="0" dirty="0">
                          <a:ln>
                            <a:noFill/>
                          </a:ln>
                          <a:solidFill>
                            <a:prstClr val="black"/>
                          </a:solidFill>
                          <a:effectLst/>
                          <a:uLnTx/>
                          <a:uFillTx/>
                        </a:rPr>
                        <a:t>Using a case study, to what extent have opportunities for economic activity had a negative impact on the natural environment. (9) </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535816679"/>
                  </a:ext>
                </a:extLst>
              </a:tr>
              <a:tr h="843986">
                <a:tc>
                  <a:txBody>
                    <a:bodyPr/>
                    <a:lstStyle/>
                    <a:p>
                      <a:pPr algn="ctr"/>
                      <a:r>
                        <a:rPr lang="en-GB" sz="1400" b="1" dirty="0"/>
                        <a:t>4</a:t>
                      </a:r>
                    </a:p>
                    <a:p>
                      <a:pPr algn="ctr"/>
                      <a:r>
                        <a:rPr lang="en-GB" sz="1400" dirty="0"/>
                        <a:t>13/02/23</a:t>
                      </a:r>
                    </a:p>
                  </a:txBody>
                  <a:tcPr anchor="ctr"/>
                </a:tc>
                <a:tc>
                  <a:txBody>
                    <a:bodyPr/>
                    <a:lstStyle/>
                    <a:p>
                      <a:endParaRPr lang="en-GB" dirty="0"/>
                    </a:p>
                  </a:txBody>
                  <a:tcPr/>
                </a:tc>
                <a:tc>
                  <a:txBody>
                    <a:bodyPr/>
                    <a:lstStyle/>
                    <a:p>
                      <a:pPr algn="ctr"/>
                      <a:r>
                        <a:rPr lang="en-GB" sz="1100" dirty="0"/>
                        <a:t>Weather Hazards</a:t>
                      </a:r>
                    </a:p>
                    <a:p>
                      <a:pPr algn="ctr"/>
                      <a:r>
                        <a:rPr lang="en-GB" sz="1100" dirty="0"/>
                        <a:t>Climate Change</a:t>
                      </a:r>
                    </a:p>
                  </a:txBody>
                  <a:tcPr anchor="ctr"/>
                </a:tc>
                <a:tc>
                  <a:txBody>
                    <a:bodyPr/>
                    <a:lstStyle/>
                    <a:p>
                      <a:pPr algn="ctr"/>
                      <a:r>
                        <a:rPr lang="en-GB" sz="1100" dirty="0"/>
                        <a:t>Hazards</a:t>
                      </a:r>
                    </a:p>
                    <a:p>
                      <a:pPr algn="ctr"/>
                      <a:r>
                        <a:rPr lang="en-GB" sz="1100" dirty="0"/>
                        <a:t>Tectonic Hazards</a:t>
                      </a:r>
                    </a:p>
                  </a:txBody>
                  <a:tcPr anchor="ctr"/>
                </a:tc>
                <a:tc>
                  <a:txBody>
                    <a:bodyPr/>
                    <a:lstStyle/>
                    <a:p>
                      <a:pPr marL="228600" indent="-228600">
                        <a:buAutoNum type="arabicPeriod"/>
                      </a:pPr>
                      <a:r>
                        <a:rPr lang="en-GB" sz="1000" dirty="0"/>
                        <a:t>Using Figure 4 and your own understanding, suggest how plate movements causes tectonic hazards along destructive plate margins (6)</a:t>
                      </a:r>
                    </a:p>
                    <a:p>
                      <a:pPr marL="228600" indent="-228600">
                        <a:buAutoNum type="arabicPeriod"/>
                      </a:pPr>
                      <a:r>
                        <a:rPr lang="en-GB" sz="1000" dirty="0"/>
                        <a:t>Immediate responses to a tectonic hazard are more important than long-term responses. Do you agree? Using Figure 5 and one or more examples, explain your answer. (9 +3).</a:t>
                      </a:r>
                    </a:p>
                    <a:p>
                      <a:pPr marL="228600" indent="-228600">
                        <a:buAutoNum type="arabicPeriod"/>
                      </a:pPr>
                      <a:endParaRPr lang="en-GB" sz="1000" dirty="0"/>
                    </a:p>
                  </a:txBody>
                  <a:tcPr/>
                </a:tc>
                <a:extLst>
                  <a:ext uri="{0D108BD9-81ED-4DB2-BD59-A6C34878D82A}">
                    <a16:rowId xmlns:a16="http://schemas.microsoft.com/office/drawing/2014/main" val="2311881531"/>
                  </a:ext>
                </a:extLst>
              </a:tr>
              <a:tr h="924632">
                <a:tc>
                  <a:txBody>
                    <a:bodyPr/>
                    <a:lstStyle/>
                    <a:p>
                      <a:pPr algn="ctr"/>
                      <a:r>
                        <a:rPr lang="en-GB" sz="1400" b="1" dirty="0"/>
                        <a:t>5 </a:t>
                      </a:r>
                    </a:p>
                    <a:p>
                      <a:pPr algn="ctr"/>
                      <a:r>
                        <a:rPr lang="en-GB" sz="1400" dirty="0"/>
                        <a:t>20/02/23</a:t>
                      </a:r>
                    </a:p>
                  </a:txBody>
                  <a:tcPr anchor="ctr"/>
                </a:tc>
                <a:tc>
                  <a:txBody>
                    <a:bodyPr/>
                    <a:lstStyle/>
                    <a:p>
                      <a:endParaRPr lang="en-GB" dirty="0"/>
                    </a:p>
                  </a:txBody>
                  <a:tcPr/>
                </a:tc>
                <a:tc>
                  <a:txBody>
                    <a:bodyPr/>
                    <a:lstStyle/>
                    <a:p>
                      <a:pPr algn="ctr"/>
                      <a:r>
                        <a:rPr lang="en-GB" sz="1100" dirty="0"/>
                        <a:t>River Landscapes in the UK</a:t>
                      </a:r>
                    </a:p>
                  </a:txBody>
                  <a:tcPr anchor="ctr"/>
                </a:tc>
                <a:tc>
                  <a:txBody>
                    <a:bodyPr/>
                    <a:lstStyle/>
                    <a:p>
                      <a:pPr algn="ctr"/>
                      <a:r>
                        <a:rPr lang="en-GB" sz="1100" dirty="0"/>
                        <a:t>Weather Hazards</a:t>
                      </a:r>
                    </a:p>
                    <a:p>
                      <a:pPr algn="ctr"/>
                      <a:r>
                        <a:rPr lang="en-GB" sz="1100" dirty="0"/>
                        <a:t>Climate Change</a:t>
                      </a:r>
                    </a:p>
                  </a:txBody>
                  <a:tcPr anchor="ctr"/>
                </a:tc>
                <a:tc>
                  <a:txBody>
                    <a:bodyPr/>
                    <a:lstStyle/>
                    <a:p>
                      <a:pPr marL="228600" indent="-228600">
                        <a:buAutoNum type="arabicPeriod"/>
                      </a:pPr>
                      <a:r>
                        <a:rPr lang="en-GB" sz="1000" dirty="0"/>
                        <a:t>Explain how burning fossil fuels and deforestation may have contributed to global changes in temperature. (4) </a:t>
                      </a:r>
                    </a:p>
                    <a:p>
                      <a:pPr marL="228600" indent="-228600">
                        <a:buAutoNum type="arabicPeriod"/>
                      </a:pPr>
                      <a:r>
                        <a:rPr lang="en-GB" sz="1000" dirty="0">
                          <a:solidFill>
                            <a:schemeClr val="tx1"/>
                          </a:solidFill>
                        </a:rPr>
                        <a:t>Suggest how extreme weather in the UK can have economic and social impacts. Use Figure 6 and your own understanding. (6)</a:t>
                      </a:r>
                    </a:p>
                    <a:p>
                      <a:pPr marL="228600" indent="-228600">
                        <a:buAutoNum type="arabicPeriod"/>
                      </a:pPr>
                      <a:r>
                        <a:rPr lang="en-GB" sz="1000" dirty="0"/>
                        <a:t>Managing climate involves both mitigation and adaptation. Do you agree? Explain your answer. Use Figure 7 and your understanding. (9 +3)</a:t>
                      </a:r>
                    </a:p>
                    <a:p>
                      <a:pPr marL="228600" indent="-228600">
                        <a:buAutoNum type="arabicPeriod"/>
                      </a:pPr>
                      <a:r>
                        <a:rPr lang="en-GB" sz="1000" dirty="0"/>
                        <a:t>Assess the extent to which tropical storms have effects on people and the environment. Use Figure 8 and an example you have studied. (9 +3). </a:t>
                      </a:r>
                    </a:p>
                  </a:txBody>
                  <a:tcPr/>
                </a:tc>
                <a:extLst>
                  <a:ext uri="{0D108BD9-81ED-4DB2-BD59-A6C34878D82A}">
                    <a16:rowId xmlns:a16="http://schemas.microsoft.com/office/drawing/2014/main" val="338807571"/>
                  </a:ext>
                </a:extLst>
              </a:tr>
              <a:tr h="843986">
                <a:tc>
                  <a:txBody>
                    <a:bodyPr/>
                    <a:lstStyle/>
                    <a:p>
                      <a:pPr algn="ctr"/>
                      <a:r>
                        <a:rPr lang="en-GB" sz="1400" b="1" dirty="0"/>
                        <a:t>6</a:t>
                      </a:r>
                    </a:p>
                    <a:p>
                      <a:pPr algn="ctr"/>
                      <a:r>
                        <a:rPr lang="en-GB" sz="1400" dirty="0"/>
                        <a:t>27/02/23</a:t>
                      </a:r>
                    </a:p>
                  </a:txBody>
                  <a:tcPr anchor="ctr"/>
                </a:tc>
                <a:tc>
                  <a:txBody>
                    <a:bodyPr/>
                    <a:lstStyle/>
                    <a:p>
                      <a:endParaRPr lang="en-GB" dirty="0"/>
                    </a:p>
                  </a:txBody>
                  <a:tcPr/>
                </a:tc>
                <a:tc>
                  <a:txBody>
                    <a:bodyPr/>
                    <a:lstStyle/>
                    <a:p>
                      <a:pPr algn="ctr"/>
                      <a:r>
                        <a:rPr lang="en-GB" sz="1100" dirty="0"/>
                        <a:t>Coasts</a:t>
                      </a:r>
                    </a:p>
                  </a:txBody>
                  <a:tcPr anchor="ctr"/>
                </a:tc>
                <a:tc>
                  <a:txBody>
                    <a:bodyPr/>
                    <a:lstStyle/>
                    <a:p>
                      <a:pPr algn="ctr"/>
                      <a:r>
                        <a:rPr lang="en-GB" sz="1100" dirty="0"/>
                        <a:t>River Landscapes in the UK</a:t>
                      </a:r>
                    </a:p>
                  </a:txBody>
                  <a:tcPr anchor="ctr"/>
                </a:tc>
                <a:tc>
                  <a:txBody>
                    <a:bodyPr/>
                    <a:lstStyle/>
                    <a:p>
                      <a:pPr marL="228600" indent="-228600">
                        <a:buAutoNum type="arabicPeriod"/>
                      </a:pPr>
                      <a:r>
                        <a:rPr lang="en-GB" sz="1000" dirty="0"/>
                        <a:t>Explain how oxbow lakes are formed. (4)</a:t>
                      </a:r>
                    </a:p>
                    <a:p>
                      <a:pPr marL="228600" indent="-228600">
                        <a:buAutoNum type="arabicPeriod"/>
                      </a:pPr>
                      <a:r>
                        <a:rPr lang="en-GB" sz="1000" dirty="0"/>
                        <a:t>Explain how hard engineering strategies can help reduce the impact of river flooding. Use Figure 9 and your own understanding. (4)</a:t>
                      </a:r>
                    </a:p>
                    <a:p>
                      <a:pPr marL="228600" indent="-228600">
                        <a:buAutoNum type="arabicPeriod"/>
                      </a:pPr>
                      <a:r>
                        <a:rPr lang="en-GB" sz="1000" dirty="0"/>
                        <a:t>Explain how physical and human factors may affect flood risk. Use Figure 9 and your own understanding. (6)</a:t>
                      </a:r>
                    </a:p>
                  </a:txBody>
                  <a:tcPr/>
                </a:tc>
                <a:extLst>
                  <a:ext uri="{0D108BD9-81ED-4DB2-BD59-A6C34878D82A}">
                    <a16:rowId xmlns:a16="http://schemas.microsoft.com/office/drawing/2014/main" val="520425256"/>
                  </a:ext>
                </a:extLst>
              </a:tr>
            </a:tbl>
          </a:graphicData>
        </a:graphic>
      </p:graphicFrame>
      <p:sp>
        <p:nvSpPr>
          <p:cNvPr id="6" name="TextBox 5">
            <a:extLst>
              <a:ext uri="{FF2B5EF4-FFF2-40B4-BE49-F238E27FC236}">
                <a16:creationId xmlns:a16="http://schemas.microsoft.com/office/drawing/2014/main" id="{80AAD3C5-F1AD-6995-79E8-18D1D7D3B2E3}"/>
              </a:ext>
            </a:extLst>
          </p:cNvPr>
          <p:cNvSpPr txBox="1"/>
          <p:nvPr/>
        </p:nvSpPr>
        <p:spPr>
          <a:xfrm>
            <a:off x="6333230" y="514301"/>
            <a:ext cx="3457998" cy="246221"/>
          </a:xfrm>
          <a:prstGeom prst="rect">
            <a:avLst/>
          </a:prstGeom>
          <a:noFill/>
        </p:spPr>
        <p:txBody>
          <a:bodyPr wrap="none" rtlCol="0">
            <a:spAutoFit/>
          </a:bodyPr>
          <a:lstStyle/>
          <a:p>
            <a:r>
              <a:rPr lang="en-GB" sz="1000" dirty="0">
                <a:solidFill>
                  <a:schemeClr val="bg2">
                    <a:lumMod val="75000"/>
                  </a:schemeClr>
                </a:solidFill>
              </a:rPr>
              <a:t>Paper 1 – 22/05/21 | Paper 2 – 09/06/21 | Paper 3 – 16/06/21</a:t>
            </a:r>
          </a:p>
        </p:txBody>
      </p:sp>
      <p:pic>
        <p:nvPicPr>
          <p:cNvPr id="7" name="Picture 6">
            <a:extLst>
              <a:ext uri="{FF2B5EF4-FFF2-40B4-BE49-F238E27FC236}">
                <a16:creationId xmlns:a16="http://schemas.microsoft.com/office/drawing/2014/main" id="{43AE01A2-F947-9ACC-3ED2-CFD788AF83CA}"/>
              </a:ext>
            </a:extLst>
          </p:cNvPr>
          <p:cNvPicPr>
            <a:picLocks noChangeAspect="1"/>
          </p:cNvPicPr>
          <p:nvPr/>
        </p:nvPicPr>
        <p:blipFill>
          <a:blip r:embed="rId2"/>
          <a:stretch>
            <a:fillRect/>
          </a:stretch>
        </p:blipFill>
        <p:spPr>
          <a:xfrm>
            <a:off x="7921409" y="86092"/>
            <a:ext cx="1869819" cy="208766"/>
          </a:xfrm>
          <a:prstGeom prst="rect">
            <a:avLst/>
          </a:prstGeom>
        </p:spPr>
      </p:pic>
      <p:pic>
        <p:nvPicPr>
          <p:cNvPr id="9" name="Picture 8" descr="Qr code&#10;&#10;Description automatically generated">
            <a:extLst>
              <a:ext uri="{FF2B5EF4-FFF2-40B4-BE49-F238E27FC236}">
                <a16:creationId xmlns:a16="http://schemas.microsoft.com/office/drawing/2014/main" id="{22A28509-B824-6B8F-94B7-CC36114C8C58}"/>
              </a:ext>
            </a:extLst>
          </p:cNvPr>
          <p:cNvPicPr>
            <a:picLocks noChangeAspect="1"/>
          </p:cNvPicPr>
          <p:nvPr/>
        </p:nvPicPr>
        <p:blipFill>
          <a:blip r:embed="rId3"/>
          <a:stretch>
            <a:fillRect/>
          </a:stretch>
        </p:blipFill>
        <p:spPr>
          <a:xfrm>
            <a:off x="1268644" y="1071089"/>
            <a:ext cx="791110" cy="791110"/>
          </a:xfrm>
          <a:prstGeom prst="rect">
            <a:avLst/>
          </a:prstGeom>
        </p:spPr>
      </p:pic>
      <p:pic>
        <p:nvPicPr>
          <p:cNvPr id="11" name="Picture 10" descr="Qr code&#10;&#10;Description automatically generated">
            <a:extLst>
              <a:ext uri="{FF2B5EF4-FFF2-40B4-BE49-F238E27FC236}">
                <a16:creationId xmlns:a16="http://schemas.microsoft.com/office/drawing/2014/main" id="{CA5DC5A6-A31A-4290-794C-12D3124B5E27}"/>
              </a:ext>
            </a:extLst>
          </p:cNvPr>
          <p:cNvPicPr>
            <a:picLocks noChangeAspect="1"/>
          </p:cNvPicPr>
          <p:nvPr/>
        </p:nvPicPr>
        <p:blipFill>
          <a:blip r:embed="rId4"/>
          <a:stretch>
            <a:fillRect/>
          </a:stretch>
        </p:blipFill>
        <p:spPr>
          <a:xfrm>
            <a:off x="1268644" y="1901273"/>
            <a:ext cx="791110" cy="791110"/>
          </a:xfrm>
          <a:prstGeom prst="rect">
            <a:avLst/>
          </a:prstGeom>
        </p:spPr>
      </p:pic>
      <p:pic>
        <p:nvPicPr>
          <p:cNvPr id="13" name="Picture 12" descr="Qr code&#10;&#10;Description automatically generated">
            <a:extLst>
              <a:ext uri="{FF2B5EF4-FFF2-40B4-BE49-F238E27FC236}">
                <a16:creationId xmlns:a16="http://schemas.microsoft.com/office/drawing/2014/main" id="{F62B3B7B-6CF0-9EE3-1D26-BCA423161F4C}"/>
              </a:ext>
            </a:extLst>
          </p:cNvPr>
          <p:cNvPicPr>
            <a:picLocks noChangeAspect="1"/>
          </p:cNvPicPr>
          <p:nvPr/>
        </p:nvPicPr>
        <p:blipFill>
          <a:blip r:embed="rId5"/>
          <a:stretch>
            <a:fillRect/>
          </a:stretch>
        </p:blipFill>
        <p:spPr>
          <a:xfrm>
            <a:off x="1268644" y="2762398"/>
            <a:ext cx="791110" cy="791110"/>
          </a:xfrm>
          <a:prstGeom prst="rect">
            <a:avLst/>
          </a:prstGeom>
        </p:spPr>
      </p:pic>
      <p:pic>
        <p:nvPicPr>
          <p:cNvPr id="15" name="Picture 14" descr="Qr code&#10;&#10;Description automatically generated">
            <a:extLst>
              <a:ext uri="{FF2B5EF4-FFF2-40B4-BE49-F238E27FC236}">
                <a16:creationId xmlns:a16="http://schemas.microsoft.com/office/drawing/2014/main" id="{A7AFC5C2-593A-6F34-B4DB-D12F41AEA927}"/>
              </a:ext>
            </a:extLst>
          </p:cNvPr>
          <p:cNvPicPr>
            <a:picLocks noChangeAspect="1"/>
          </p:cNvPicPr>
          <p:nvPr/>
        </p:nvPicPr>
        <p:blipFill>
          <a:blip r:embed="rId6"/>
          <a:stretch>
            <a:fillRect/>
          </a:stretch>
        </p:blipFill>
        <p:spPr>
          <a:xfrm>
            <a:off x="1268644" y="3614513"/>
            <a:ext cx="791110" cy="791110"/>
          </a:xfrm>
          <a:prstGeom prst="rect">
            <a:avLst/>
          </a:prstGeom>
        </p:spPr>
      </p:pic>
      <p:pic>
        <p:nvPicPr>
          <p:cNvPr id="17" name="Picture 16" descr="Qr code&#10;&#10;Description automatically generated">
            <a:extLst>
              <a:ext uri="{FF2B5EF4-FFF2-40B4-BE49-F238E27FC236}">
                <a16:creationId xmlns:a16="http://schemas.microsoft.com/office/drawing/2014/main" id="{76E665FF-172A-E243-64F3-9F32E3FB78A0}"/>
              </a:ext>
            </a:extLst>
          </p:cNvPr>
          <p:cNvPicPr>
            <a:picLocks noChangeAspect="1"/>
          </p:cNvPicPr>
          <p:nvPr/>
        </p:nvPicPr>
        <p:blipFill>
          <a:blip r:embed="rId7"/>
          <a:stretch>
            <a:fillRect/>
          </a:stretch>
        </p:blipFill>
        <p:spPr>
          <a:xfrm>
            <a:off x="1268644" y="4690438"/>
            <a:ext cx="791110" cy="791110"/>
          </a:xfrm>
          <a:prstGeom prst="rect">
            <a:avLst/>
          </a:prstGeom>
        </p:spPr>
      </p:pic>
      <p:pic>
        <p:nvPicPr>
          <p:cNvPr id="19" name="Picture 18" descr="Qr code&#10;&#10;Description automatically generated">
            <a:extLst>
              <a:ext uri="{FF2B5EF4-FFF2-40B4-BE49-F238E27FC236}">
                <a16:creationId xmlns:a16="http://schemas.microsoft.com/office/drawing/2014/main" id="{0596E9DC-73C9-72A5-1CFA-BC62ED77D780}"/>
              </a:ext>
            </a:extLst>
          </p:cNvPr>
          <p:cNvPicPr>
            <a:picLocks noChangeAspect="1"/>
          </p:cNvPicPr>
          <p:nvPr/>
        </p:nvPicPr>
        <p:blipFill>
          <a:blip r:embed="rId8"/>
          <a:stretch>
            <a:fillRect/>
          </a:stretch>
        </p:blipFill>
        <p:spPr>
          <a:xfrm>
            <a:off x="1268644" y="5766363"/>
            <a:ext cx="791110" cy="791110"/>
          </a:xfrm>
          <a:prstGeom prst="rect">
            <a:avLst/>
          </a:prstGeom>
        </p:spPr>
      </p:pic>
      <p:sp>
        <p:nvSpPr>
          <p:cNvPr id="3" name="TextBox 2">
            <a:extLst>
              <a:ext uri="{FF2B5EF4-FFF2-40B4-BE49-F238E27FC236}">
                <a16:creationId xmlns:a16="http://schemas.microsoft.com/office/drawing/2014/main" id="{05C5233D-37C1-A5E6-238B-E468AA50C3A1}"/>
              </a:ext>
            </a:extLst>
          </p:cNvPr>
          <p:cNvSpPr txBox="1"/>
          <p:nvPr/>
        </p:nvSpPr>
        <p:spPr>
          <a:xfrm>
            <a:off x="236305" y="507607"/>
            <a:ext cx="1858201" cy="246221"/>
          </a:xfrm>
          <a:prstGeom prst="rect">
            <a:avLst/>
          </a:prstGeom>
          <a:noFill/>
        </p:spPr>
        <p:txBody>
          <a:bodyPr wrap="none" rtlCol="0">
            <a:spAutoFit/>
          </a:bodyPr>
          <a:lstStyle/>
          <a:p>
            <a:r>
              <a:rPr lang="en-GB" sz="1000" dirty="0">
                <a:solidFill>
                  <a:schemeClr val="bg2">
                    <a:lumMod val="75000"/>
                  </a:schemeClr>
                </a:solidFill>
              </a:rPr>
              <a:t>www.internetgeography.net/tfc</a:t>
            </a:r>
          </a:p>
        </p:txBody>
      </p:sp>
    </p:spTree>
    <p:extLst>
      <p:ext uri="{BB962C8B-B14F-4D97-AF65-F5344CB8AC3E}">
        <p14:creationId xmlns:p14="http://schemas.microsoft.com/office/powerpoint/2010/main" val="167048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54E5-7700-DC73-008E-F14B01893DA4}"/>
              </a:ext>
            </a:extLst>
          </p:cNvPr>
          <p:cNvSpPr>
            <a:spLocks noGrp="1"/>
          </p:cNvSpPr>
          <p:nvPr>
            <p:ph type="title"/>
          </p:nvPr>
        </p:nvSpPr>
        <p:spPr>
          <a:xfrm>
            <a:off x="230763" y="2948935"/>
            <a:ext cx="9675237" cy="1325563"/>
          </a:xfrm>
        </p:spPr>
        <p:txBody>
          <a:bodyPr>
            <a:normAutofit fontScale="90000"/>
          </a:bodyPr>
          <a:lstStyle/>
          <a:p>
            <a:r>
              <a:rPr lang="en-GB" sz="2200" dirty="0">
                <a:latin typeface="Abadi Extra Light" panose="020B0204020104020204" pitchFamily="34" charset="0"/>
              </a:rPr>
              <a:t>Exam paper practice can be found here</a:t>
            </a:r>
            <a:br>
              <a:rPr lang="en-GB" sz="2200" dirty="0">
                <a:latin typeface="Abadi Extra Light" panose="020B0204020104020204" pitchFamily="34" charset="0"/>
              </a:rPr>
            </a:br>
            <a:br>
              <a:rPr lang="en-GB" sz="2200" dirty="0">
                <a:latin typeface="Abadi Extra Light" panose="020B0204020104020204" pitchFamily="34" charset="0"/>
              </a:rPr>
            </a:br>
            <a:r>
              <a:rPr lang="en-GB" sz="2200" dirty="0">
                <a:latin typeface="Abadi Extra Light" panose="020B0204020104020204" pitchFamily="34" charset="0"/>
                <a:hlinkClick r:id="rId2"/>
              </a:rPr>
              <a:t>https://www.aqa.org.uk/subjects/geography/gcse/geography-8035/assessment-resources?f.Resource+type%7C6=Question+papers</a:t>
            </a:r>
            <a:br>
              <a:rPr lang="en-GB" sz="2200" dirty="0">
                <a:latin typeface="Abadi Extra Light" panose="020B0204020104020204" pitchFamily="34" charset="0"/>
              </a:rPr>
            </a:br>
            <a:br>
              <a:rPr lang="en-GB" sz="2200" dirty="0">
                <a:latin typeface="Abadi Extra Light" panose="020B0204020104020204" pitchFamily="34" charset="0"/>
              </a:rPr>
            </a:br>
            <a:r>
              <a:rPr lang="en-GB" sz="2200" dirty="0">
                <a:latin typeface="Abadi Extra Light" panose="020B0204020104020204" pitchFamily="34" charset="0"/>
              </a:rPr>
              <a:t>Additional revision materials are available to purchase from school – </a:t>
            </a:r>
            <a:br>
              <a:rPr lang="en-GB" sz="2200" dirty="0">
                <a:latin typeface="Abadi Extra Light" panose="020B0204020104020204" pitchFamily="34" charset="0"/>
              </a:rPr>
            </a:br>
            <a:r>
              <a:rPr lang="en-GB" sz="2200" dirty="0">
                <a:latin typeface="Abadi Extra Light" panose="020B0204020104020204" pitchFamily="34" charset="0"/>
              </a:rPr>
              <a:t>Revision cards £4.15</a:t>
            </a:r>
            <a:br>
              <a:rPr lang="en-GB" sz="2200" dirty="0">
                <a:latin typeface="Abadi Extra Light" panose="020B0204020104020204" pitchFamily="34" charset="0"/>
              </a:rPr>
            </a:br>
            <a:r>
              <a:rPr lang="en-GB" sz="2200" dirty="0">
                <a:latin typeface="Abadi Extra Light" panose="020B0204020104020204" pitchFamily="34" charset="0"/>
              </a:rPr>
              <a:t>Revision Guide £2.60</a:t>
            </a:r>
            <a:br>
              <a:rPr lang="en-GB" sz="2200" dirty="0">
                <a:latin typeface="Abadi Extra Light" panose="020B0204020104020204" pitchFamily="34" charset="0"/>
              </a:rPr>
            </a:br>
            <a:r>
              <a:rPr lang="en-GB" sz="2200" dirty="0">
                <a:latin typeface="Abadi Extra Light" panose="020B0204020104020204" pitchFamily="34" charset="0"/>
              </a:rPr>
              <a:t>Revision Workbooks £2.60</a:t>
            </a:r>
            <a:br>
              <a:rPr lang="en-GB" sz="2200" dirty="0">
                <a:latin typeface="Abadi Extra Light" panose="020B0204020104020204" pitchFamily="34" charset="0"/>
              </a:rPr>
            </a:br>
            <a:br>
              <a:rPr lang="en-GB" sz="2200" dirty="0">
                <a:latin typeface="Abadi Extra Light" panose="020B0204020104020204" pitchFamily="34" charset="0"/>
              </a:rPr>
            </a:br>
            <a:r>
              <a:rPr lang="en-GB" sz="2200" dirty="0">
                <a:latin typeface="Abadi Extra Light" panose="020B0204020104020204" pitchFamily="34" charset="0"/>
              </a:rPr>
              <a:t>Revision materials for case studies have been given in class, Countdown from week 7 will be shared once the linked resources for those weeks have been released on the internet Geography website. </a:t>
            </a:r>
            <a:br>
              <a:rPr lang="en-GB" sz="2200" dirty="0">
                <a:latin typeface="Abadi Extra Light" panose="020B0204020104020204" pitchFamily="34" charset="0"/>
              </a:rPr>
            </a:br>
            <a:br>
              <a:rPr lang="en-GB" sz="2200" dirty="0">
                <a:latin typeface="Abadi Extra Light" panose="020B0204020104020204" pitchFamily="34" charset="0"/>
              </a:rPr>
            </a:br>
            <a:r>
              <a:rPr lang="en-GB" sz="2200" dirty="0">
                <a:latin typeface="Abadi Extra Light" panose="020B0204020104020204" pitchFamily="34" charset="0"/>
              </a:rPr>
              <a:t>Seneca also has a wealth of revision practice – students are part of a class with teachers – if they need the code again they must see their own class teacher. </a:t>
            </a:r>
            <a:br>
              <a:rPr lang="en-GB" sz="2200" dirty="0">
                <a:latin typeface="Abadi Extra Light" panose="020B0204020104020204" pitchFamily="34" charset="0"/>
              </a:rPr>
            </a:br>
            <a:br>
              <a:rPr lang="en-GB" sz="2200" dirty="0">
                <a:latin typeface="Abadi Extra Light" panose="020B0204020104020204" pitchFamily="34" charset="0"/>
              </a:rPr>
            </a:br>
            <a:r>
              <a:rPr lang="en-GB" sz="2200" dirty="0">
                <a:latin typeface="Abadi Extra Light" panose="020B0204020104020204" pitchFamily="34" charset="0"/>
              </a:rPr>
              <a:t>Geography revision drop in on a Monday lunchtime in F24. </a:t>
            </a:r>
            <a:br>
              <a:rPr lang="en-GB" sz="2200" dirty="0">
                <a:latin typeface="Abadi Extra Light" panose="020B0204020104020204" pitchFamily="34" charset="0"/>
              </a:rPr>
            </a:br>
            <a:r>
              <a:rPr lang="en-GB" sz="2200" dirty="0">
                <a:latin typeface="Abadi Extra Light" panose="020B0204020104020204" pitchFamily="34" charset="0"/>
              </a:rPr>
              <a:t>Structured intervention/revision on a Monday lunchtime in F25</a:t>
            </a:r>
            <a:br>
              <a:rPr lang="en-GB" sz="2200" dirty="0">
                <a:latin typeface="Abadi Extra Light" panose="020B0204020104020204" pitchFamily="34" charset="0"/>
              </a:rPr>
            </a:br>
            <a:r>
              <a:rPr lang="en-GB" sz="2200" dirty="0">
                <a:latin typeface="Abadi Extra Light" panose="020B0204020104020204" pitchFamily="34" charset="0"/>
              </a:rPr>
              <a:t>Independent revision – room availability Tuesday/Wednesday lunchtime in F25 (Let Miss </a:t>
            </a:r>
            <a:r>
              <a:rPr lang="en-GB" sz="2200" dirty="0" err="1">
                <a:latin typeface="Abadi Extra Light" panose="020B0204020104020204" pitchFamily="34" charset="0"/>
              </a:rPr>
              <a:t>Churnside</a:t>
            </a:r>
            <a:r>
              <a:rPr lang="en-GB" sz="2200" dirty="0">
                <a:latin typeface="Abadi Extra Light" panose="020B0204020104020204" pitchFamily="34" charset="0"/>
              </a:rPr>
              <a:t> know in advance) </a:t>
            </a:r>
            <a:br>
              <a:rPr lang="en-GB" sz="2200" dirty="0">
                <a:latin typeface="Abadi Extra Light" panose="020B0204020104020204" pitchFamily="34" charset="0"/>
              </a:rPr>
            </a:br>
            <a:r>
              <a:rPr lang="en-GB" sz="2200" dirty="0">
                <a:latin typeface="Abadi Extra Light" panose="020B0204020104020204" pitchFamily="34" charset="0"/>
              </a:rPr>
              <a:t>Intervention – Friday 3.15-4 in F26</a:t>
            </a:r>
            <a:br>
              <a:rPr lang="en-GB" dirty="0"/>
            </a:br>
            <a:endParaRPr lang="en-GB" dirty="0"/>
          </a:p>
        </p:txBody>
      </p:sp>
    </p:spTree>
    <p:extLst>
      <p:ext uri="{BB962C8B-B14F-4D97-AF65-F5344CB8AC3E}">
        <p14:creationId xmlns:p14="http://schemas.microsoft.com/office/powerpoint/2010/main" val="24166478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_Channel_Section_Location xmlns="1fe9d331-c2b4-43d2-9b96-f6985260fc56" xsi:nil="true"/>
    <Self_Registration_Enabled xmlns="1fe9d331-c2b4-43d2-9b96-f6985260fc56" xsi:nil="true"/>
    <CultureName xmlns="1fe9d331-c2b4-43d2-9b96-f6985260fc56" xsi:nil="true"/>
    <AppVersion xmlns="1fe9d331-c2b4-43d2-9b96-f6985260fc56" xsi:nil="true"/>
    <TeamsChannelId xmlns="1fe9d331-c2b4-43d2-9b96-f6985260fc56" xsi:nil="true"/>
    <IsNotebookLocked xmlns="1fe9d331-c2b4-43d2-9b96-f6985260fc56" xsi:nil="true"/>
    <DefaultSectionNames xmlns="1fe9d331-c2b4-43d2-9b96-f6985260fc56" xsi:nil="true"/>
    <_activity xmlns="1fe9d331-c2b4-43d2-9b96-f6985260fc56" xsi:nil="true"/>
    <Member_Groups xmlns="1fe9d331-c2b4-43d2-9b96-f6985260fc56">
      <UserInfo>
        <DisplayName/>
        <AccountId xsi:nil="true"/>
        <AccountType/>
      </UserInfo>
    </Member_Groups>
    <FolderType xmlns="1fe9d331-c2b4-43d2-9b96-f6985260fc56" xsi:nil="true"/>
    <Invited_Leaders xmlns="1fe9d331-c2b4-43d2-9b96-f6985260fc56" xsi:nil="true"/>
    <Is_Collaboration_Space_Locked xmlns="1fe9d331-c2b4-43d2-9b96-f6985260fc56" xsi:nil="true"/>
    <Math_Settings xmlns="1fe9d331-c2b4-43d2-9b96-f6985260fc56" xsi:nil="true"/>
    <Members xmlns="1fe9d331-c2b4-43d2-9b96-f6985260fc56">
      <UserInfo>
        <DisplayName/>
        <AccountId xsi:nil="true"/>
        <AccountType/>
      </UserInfo>
    </Members>
    <Has_Leaders_Only_SectionGroup xmlns="1fe9d331-c2b4-43d2-9b96-f6985260fc56" xsi:nil="true"/>
    <NotebookType xmlns="1fe9d331-c2b4-43d2-9b96-f6985260fc56" xsi:nil="true"/>
    <LMS_Mappings xmlns="1fe9d331-c2b4-43d2-9b96-f6985260fc56" xsi:nil="true"/>
    <Invited_Members xmlns="1fe9d331-c2b4-43d2-9b96-f6985260fc56" xsi:nil="true"/>
    <Owner xmlns="1fe9d331-c2b4-43d2-9b96-f6985260fc56">
      <UserInfo>
        <DisplayName/>
        <AccountId xsi:nil="true"/>
        <AccountType/>
      </UserInfo>
    </Owner>
    <Distribution_Groups xmlns="1fe9d331-c2b4-43d2-9b96-f6985260fc56" xsi:nil="true"/>
    <Templates xmlns="1fe9d331-c2b4-43d2-9b96-f6985260fc56" xsi:nil="true"/>
    <Leaders xmlns="1fe9d331-c2b4-43d2-9b96-f6985260fc56">
      <UserInfo>
        <DisplayName/>
        <AccountId xsi:nil="true"/>
        <AccountType/>
      </UserInfo>
    </Lead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52DB41B0FEB04A96E6CE4D7FAE40A2" ma:contentTypeVersion="35" ma:contentTypeDescription="Create a new document." ma:contentTypeScope="" ma:versionID="26926b01fb57d58e7e908a22c12fd781">
  <xsd:schema xmlns:xsd="http://www.w3.org/2001/XMLSchema" xmlns:xs="http://www.w3.org/2001/XMLSchema" xmlns:p="http://schemas.microsoft.com/office/2006/metadata/properties" xmlns:ns3="1fe9d331-c2b4-43d2-9b96-f6985260fc56" xmlns:ns4="0c71d735-ecc7-47b1-a0fc-61f02dd16a8c" targetNamespace="http://schemas.microsoft.com/office/2006/metadata/properties" ma:root="true" ma:fieldsID="8ed199ffd214b8e7acb919acb4c1a4b9" ns3:_="" ns4:_="">
    <xsd:import namespace="1fe9d331-c2b4-43d2-9b96-f6985260fc56"/>
    <xsd:import namespace="0c71d735-ecc7-47b1-a0fc-61f02dd16a8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Leaders" minOccurs="0"/>
                <xsd:element ref="ns3:Members" minOccurs="0"/>
                <xsd:element ref="ns3:Member_Groups" minOccurs="0"/>
                <xsd:element ref="ns3:Distribution_Groups" minOccurs="0"/>
                <xsd:element ref="ns3:LMS_Mappings" minOccurs="0"/>
                <xsd:element ref="ns3:Invited_Leaders" minOccurs="0"/>
                <xsd:element ref="ns3:Invited_Members" minOccurs="0"/>
                <xsd:element ref="ns3:Self_Registration_Enabled" minOccurs="0"/>
                <xsd:element ref="ns3:Has_Leaders_Only_SectionGroup" minOccurs="0"/>
                <xsd:element ref="ns3:Is_Collaboration_Space_Locked" minOccurs="0"/>
                <xsd:element ref="ns3:IsNotebookLocked" minOccurs="0"/>
                <xsd:element ref="ns3:Teams_Channel_Section_Locatio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e9d331-c2b4-43d2-9b96-f6985260f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Leaders" ma:index="25"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6"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7"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Leaders" ma:index="30" nillable="true" ma:displayName="Invited Leaders" ma:internalName="Invited_Leaders">
      <xsd:simpleType>
        <xsd:restriction base="dms:Note">
          <xsd:maxLength value="255"/>
        </xsd:restriction>
      </xsd:simpleType>
    </xsd:element>
    <xsd:element name="Invited_Members" ma:index="31" nillable="true" ma:displayName="Invited Members" ma:internalName="Invited_Member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Leaders_Only_SectionGroup" ma:index="33" nillable="true" ma:displayName="Has Leaders Only SectionGroup" ma:internalName="Has_Leaders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Teams_Channel_Section_Location" ma:index="36" nillable="true" ma:displayName="Teams Channel Section Location" ma:internalName="Teams_Channel_Section_Location">
      <xsd:simpleType>
        <xsd:restriction base="dms:Text"/>
      </xsd:simpleType>
    </xsd:element>
    <xsd:element name="MediaLengthInSeconds" ma:index="37" nillable="true" ma:displayName="Length (seconds)" ma:internalName="MediaLengthInSeconds" ma:readOnly="true">
      <xsd:simpleType>
        <xsd:restriction base="dms:Unknown"/>
      </xsd:simpleType>
    </xsd:element>
    <xsd:element name="MediaServiceAutoTags" ma:index="38" nillable="true" ma:displayName="Tags" ma:internalName="MediaServiceAutoTags"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_activity" ma:index="4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71d735-ecc7-47b1-a0fc-61f02dd16a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AA972F-A7FA-4FF3-8EE1-1A33FFBF857C}">
  <ds:schemaRefs>
    <ds:schemaRef ds:uri="http://purl.org/dc/terms/"/>
    <ds:schemaRef ds:uri="0c71d735-ecc7-47b1-a0fc-61f02dd16a8c"/>
    <ds:schemaRef ds:uri="http://schemas.microsoft.com/office/2006/documentManagement/types"/>
    <ds:schemaRef ds:uri="http://purl.org/dc/elements/1.1/"/>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1fe9d331-c2b4-43d2-9b96-f6985260fc56"/>
    <ds:schemaRef ds:uri="http://purl.org/dc/dcmitype/"/>
  </ds:schemaRefs>
</ds:datastoreItem>
</file>

<file path=customXml/itemProps2.xml><?xml version="1.0" encoding="utf-8"?>
<ds:datastoreItem xmlns:ds="http://schemas.openxmlformats.org/officeDocument/2006/customXml" ds:itemID="{BA855B9A-DA7E-4BC3-ACC3-C82A70139EA9}">
  <ds:schemaRefs>
    <ds:schemaRef ds:uri="http://schemas.microsoft.com/sharepoint/v3/contenttype/forms"/>
  </ds:schemaRefs>
</ds:datastoreItem>
</file>

<file path=customXml/itemProps3.xml><?xml version="1.0" encoding="utf-8"?>
<ds:datastoreItem xmlns:ds="http://schemas.openxmlformats.org/officeDocument/2006/customXml" ds:itemID="{0605A56E-4DC9-48EE-93D5-7F123EFE9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e9d331-c2b4-43d2-9b96-f6985260fc56"/>
    <ds:schemaRef ds:uri="0c71d735-ecc7-47b1-a0fc-61f02dd16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558</TotalTime>
  <Words>3676</Words>
  <Application>Microsoft Office PowerPoint</Application>
  <PresentationFormat>A4 Paper (210x297 mm)</PresentationFormat>
  <Paragraphs>584</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Abadi Extra Light</vt:lpstr>
      <vt:lpstr>Arial</vt:lpstr>
      <vt:lpstr>Calibri</vt:lpstr>
      <vt:lpstr>Calibri Light</vt:lpstr>
      <vt:lpstr>Helvetica Neue</vt:lpstr>
      <vt:lpstr>Modern Love</vt:lpstr>
      <vt:lpstr>Modern Love Caps</vt:lpstr>
      <vt:lpstr>Wingdings</vt:lpstr>
      <vt:lpstr>Office Theme</vt:lpstr>
      <vt:lpstr>AQA GCSE Geography  </vt:lpstr>
      <vt:lpstr>PowerPoint Presentation</vt:lpstr>
      <vt:lpstr>PowerPoint Presentation</vt:lpstr>
      <vt:lpstr>PowerPoint Presentation</vt:lpstr>
      <vt:lpstr>PowerPoint Presentation</vt:lpstr>
      <vt:lpstr>PowerPoint Presentation</vt:lpstr>
      <vt:lpstr>Exam paper practice can be found here  https://www.aqa.org.uk/subjects/geography/gcse/geography-8035/assessment-resources?f.Resource+type%7C6=Question+papers  Additional revision materials are available to purchase from school –  Revision cards £4.15 Revision Guide £2.60 Revision Workbooks £2.60  Revision materials for case studies have been given in class, Countdown from week 7 will be shared once the linked resources for those weeks have been released on the internet Geography website.   Seneca also has a wealth of revision practice – students are part of a class with teachers – if they need the code again they must see their own class teacher.   Geography revision drop in on a Monday lunchtime in F24.  Structured intervention/revision on a Monday lunchtime in F25 Independent revision – room availability Tuesday/Wednesday lunchtime in F25 (Let Miss Churnside know in advance)  Intervention – Friday 3.15-4 in F26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R Short</cp:lastModifiedBy>
  <cp:revision>19</cp:revision>
  <dcterms:created xsi:type="dcterms:W3CDTF">2023-01-22T11:57:51Z</dcterms:created>
  <dcterms:modified xsi:type="dcterms:W3CDTF">2023-02-13T14:33:10Z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0x010100BC52DB41B0FEB04A96E6CE4D7FAE40A2</vt:lpwstr>
  </property>
</Properties>
</file>